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9" r:id="rId4"/>
    <p:sldMasterId id="2147483991" r:id="rId5"/>
    <p:sldMasterId id="2147484003" r:id="rId6"/>
    <p:sldMasterId id="2147484015" r:id="rId7"/>
    <p:sldMasterId id="2147484027" r:id="rId8"/>
    <p:sldMasterId id="2147484039" r:id="rId9"/>
  </p:sldMasterIdLst>
  <p:notesMasterIdLst>
    <p:notesMasterId r:id="rId46"/>
  </p:notesMasterIdLst>
  <p:handoutMasterIdLst>
    <p:handoutMasterId r:id="rId47"/>
  </p:handoutMasterIdLst>
  <p:sldIdLst>
    <p:sldId id="630" r:id="rId10"/>
    <p:sldId id="656" r:id="rId11"/>
    <p:sldId id="694" r:id="rId12"/>
    <p:sldId id="655" r:id="rId13"/>
    <p:sldId id="633" r:id="rId14"/>
    <p:sldId id="634" r:id="rId15"/>
    <p:sldId id="635" r:id="rId16"/>
    <p:sldId id="636" r:id="rId17"/>
    <p:sldId id="638" r:id="rId18"/>
    <p:sldId id="639" r:id="rId19"/>
    <p:sldId id="695" r:id="rId20"/>
    <p:sldId id="643" r:id="rId21"/>
    <p:sldId id="649" r:id="rId22"/>
    <p:sldId id="696" r:id="rId23"/>
    <p:sldId id="659" r:id="rId24"/>
    <p:sldId id="706" r:id="rId25"/>
    <p:sldId id="661" r:id="rId26"/>
    <p:sldId id="662" r:id="rId27"/>
    <p:sldId id="701" r:id="rId28"/>
    <p:sldId id="699" r:id="rId29"/>
    <p:sldId id="698" r:id="rId30"/>
    <p:sldId id="702" r:id="rId31"/>
    <p:sldId id="684" r:id="rId32"/>
    <p:sldId id="685" r:id="rId33"/>
    <p:sldId id="686" r:id="rId34"/>
    <p:sldId id="687" r:id="rId35"/>
    <p:sldId id="688" r:id="rId36"/>
    <p:sldId id="689" r:id="rId37"/>
    <p:sldId id="690" r:id="rId38"/>
    <p:sldId id="691" r:id="rId39"/>
    <p:sldId id="692" r:id="rId40"/>
    <p:sldId id="679" r:id="rId41"/>
    <p:sldId id="680" r:id="rId42"/>
    <p:sldId id="676" r:id="rId43"/>
    <p:sldId id="665" r:id="rId44"/>
    <p:sldId id="693" r:id="rId45"/>
  </p:sldIdLst>
  <p:sldSz cx="9144000" cy="6858000" type="screen4x3"/>
  <p:notesSz cx="6858000" cy="92154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C560FDD-64FD-49DA-AC3D-841E003A7DB5}">
          <p14:sldIdLst>
            <p14:sldId id="630"/>
            <p14:sldId id="656"/>
            <p14:sldId id="694"/>
            <p14:sldId id="655"/>
            <p14:sldId id="633"/>
            <p14:sldId id="634"/>
            <p14:sldId id="635"/>
            <p14:sldId id="636"/>
            <p14:sldId id="638"/>
            <p14:sldId id="639"/>
            <p14:sldId id="695"/>
            <p14:sldId id="643"/>
            <p14:sldId id="649"/>
            <p14:sldId id="696"/>
            <p14:sldId id="659"/>
            <p14:sldId id="706"/>
            <p14:sldId id="661"/>
            <p14:sldId id="662"/>
            <p14:sldId id="701"/>
            <p14:sldId id="699"/>
            <p14:sldId id="698"/>
            <p14:sldId id="702"/>
            <p14:sldId id="684"/>
            <p14:sldId id="685"/>
            <p14:sldId id="686"/>
            <p14:sldId id="687"/>
            <p14:sldId id="688"/>
            <p14:sldId id="689"/>
            <p14:sldId id="690"/>
            <p14:sldId id="691"/>
            <p14:sldId id="692"/>
            <p14:sldId id="679"/>
            <p14:sldId id="680"/>
            <p14:sldId id="676"/>
            <p14:sldId id="665"/>
            <p14:sldId id="693"/>
          </p14:sldIdLst>
        </p14:section>
      </p14:sectionLst>
    </p:ext>
    <p:ext uri="{EFAFB233-063F-42B5-8137-9DF3F51BA10A}">
      <p15:sldGuideLst xmlns=""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B0C7CD"/>
    <a:srgbClr val="196FDE"/>
    <a:srgbClr val="F1F3F2"/>
    <a:srgbClr val="1B1B1B"/>
    <a:srgbClr val="FFFFFF"/>
    <a:srgbClr val="0A0A0A"/>
    <a:srgbClr val="070707"/>
    <a:srgbClr val="333436"/>
    <a:srgbClr val="3535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91474" autoAdjust="0"/>
  </p:normalViewPr>
  <p:slideViewPr>
    <p:cSldViewPr snapToGrid="0">
      <p:cViewPr>
        <p:scale>
          <a:sx n="66" d="100"/>
          <a:sy n="66" d="100"/>
        </p:scale>
        <p:origin x="-72" y="-4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39" d="100"/>
          <a:sy n="39" d="100"/>
        </p:scale>
        <p:origin x="2016" y="48"/>
      </p:cViewPr>
      <p:guideLst>
        <p:guide orient="horz" pos="2903"/>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2098" cy="460162"/>
          </a:xfrm>
          <a:prstGeom prst="rect">
            <a:avLst/>
          </a:prstGeom>
        </p:spPr>
        <p:txBody>
          <a:bodyPr vert="horz" lIns="86877" tIns="43439" rIns="86877" bIns="43439" rtlCol="0"/>
          <a:lstStyle>
            <a:lvl1pPr algn="l">
              <a:defRPr sz="1100"/>
            </a:lvl1pPr>
          </a:lstStyle>
          <a:p>
            <a:endParaRPr lang="en-US"/>
          </a:p>
        </p:txBody>
      </p:sp>
      <p:sp>
        <p:nvSpPr>
          <p:cNvPr id="3" name="Date Placeholder 2"/>
          <p:cNvSpPr>
            <a:spLocks noGrp="1"/>
          </p:cNvSpPr>
          <p:nvPr>
            <p:ph type="dt" sz="quarter" idx="1"/>
          </p:nvPr>
        </p:nvSpPr>
        <p:spPr>
          <a:xfrm>
            <a:off x="3884414" y="1"/>
            <a:ext cx="2972098" cy="460162"/>
          </a:xfrm>
          <a:prstGeom prst="rect">
            <a:avLst/>
          </a:prstGeom>
        </p:spPr>
        <p:txBody>
          <a:bodyPr vert="horz" lIns="86877" tIns="43439" rIns="86877" bIns="43439" rtlCol="0"/>
          <a:lstStyle>
            <a:lvl1pPr algn="r">
              <a:defRPr sz="1100"/>
            </a:lvl1pPr>
          </a:lstStyle>
          <a:p>
            <a:fld id="{2D4CA4D0-354D-442B-B574-EDA1DFEF4518}" type="datetimeFigureOut">
              <a:rPr lang="en-US" smtClean="0"/>
              <a:t>2/25/2015</a:t>
            </a:fld>
            <a:endParaRPr lang="en-US"/>
          </a:p>
        </p:txBody>
      </p:sp>
      <p:sp>
        <p:nvSpPr>
          <p:cNvPr id="4" name="Footer Placeholder 3"/>
          <p:cNvSpPr>
            <a:spLocks noGrp="1"/>
          </p:cNvSpPr>
          <p:nvPr>
            <p:ph type="ftr" sz="quarter" idx="2"/>
          </p:nvPr>
        </p:nvSpPr>
        <p:spPr>
          <a:xfrm>
            <a:off x="0" y="8753753"/>
            <a:ext cx="2972098" cy="460162"/>
          </a:xfrm>
          <a:prstGeom prst="rect">
            <a:avLst/>
          </a:prstGeom>
        </p:spPr>
        <p:txBody>
          <a:bodyPr vert="horz" lIns="86877" tIns="43439" rIns="86877" bIns="43439" rtlCol="0" anchor="b"/>
          <a:lstStyle>
            <a:lvl1pPr algn="l">
              <a:defRPr sz="1100"/>
            </a:lvl1pPr>
          </a:lstStyle>
          <a:p>
            <a:endParaRPr lang="en-US"/>
          </a:p>
        </p:txBody>
      </p:sp>
      <p:sp>
        <p:nvSpPr>
          <p:cNvPr id="5" name="Slide Number Placeholder 4"/>
          <p:cNvSpPr>
            <a:spLocks noGrp="1"/>
          </p:cNvSpPr>
          <p:nvPr>
            <p:ph type="sldNum" sz="quarter" idx="3"/>
          </p:nvPr>
        </p:nvSpPr>
        <p:spPr>
          <a:xfrm>
            <a:off x="3884414" y="8753753"/>
            <a:ext cx="2972098" cy="460162"/>
          </a:xfrm>
          <a:prstGeom prst="rect">
            <a:avLst/>
          </a:prstGeom>
        </p:spPr>
        <p:txBody>
          <a:bodyPr vert="horz" lIns="86877" tIns="43439" rIns="86877" bIns="43439" rtlCol="0" anchor="b"/>
          <a:lstStyle>
            <a:lvl1pPr algn="r">
              <a:defRPr sz="1100"/>
            </a:lvl1pPr>
          </a:lstStyle>
          <a:p>
            <a:fld id="{4F3CFD57-F1B3-4EEA-BEBB-D0BECA349C2E}" type="slidenum">
              <a:rPr lang="en-US" smtClean="0"/>
              <a:t>‹#›</a:t>
            </a:fld>
            <a:endParaRPr lang="en-US"/>
          </a:p>
        </p:txBody>
      </p:sp>
    </p:spTree>
    <p:extLst>
      <p:ext uri="{BB962C8B-B14F-4D97-AF65-F5344CB8AC3E}">
        <p14:creationId xmlns:p14="http://schemas.microsoft.com/office/powerpoint/2010/main" val="19391479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Slide Number Placeholder 6"/>
          <p:cNvSpPr>
            <a:spLocks noGrp="1"/>
          </p:cNvSpPr>
          <p:nvPr>
            <p:ph type="sldNum" sz="quarter" idx="5"/>
          </p:nvPr>
        </p:nvSpPr>
        <p:spPr>
          <a:xfrm>
            <a:off x="3884613" y="8753067"/>
            <a:ext cx="2971800" cy="462371"/>
          </a:xfrm>
          <a:prstGeom prst="rect">
            <a:avLst/>
          </a:prstGeom>
        </p:spPr>
        <p:txBody>
          <a:bodyPr vert="horz" lIns="91838" tIns="45919" rIns="91838" bIns="45919" rtlCol="0" anchor="b"/>
          <a:lstStyle>
            <a:lvl1pPr algn="r">
              <a:defRPr sz="1200"/>
            </a:lvl1pPr>
          </a:lstStyle>
          <a:p>
            <a:fld id="{C4AACEF1-50A0-4405-8368-3EBBEFE1C1E2}" type="slidenum">
              <a:rPr lang="en-US" smtClean="0"/>
              <a:pPr/>
              <a:t>‹#›</a:t>
            </a:fld>
            <a:endParaRPr lang="en-US"/>
          </a:p>
        </p:txBody>
      </p:sp>
      <p:sp>
        <p:nvSpPr>
          <p:cNvPr id="8" name="Slide Image Placeholder 7"/>
          <p:cNvSpPr>
            <a:spLocks noGrp="1" noRot="1" noChangeAspect="1"/>
          </p:cNvSpPr>
          <p:nvPr>
            <p:ph type="sldImg" idx="2"/>
          </p:nvPr>
        </p:nvSpPr>
        <p:spPr>
          <a:xfrm>
            <a:off x="579438" y="130175"/>
            <a:ext cx="2573337" cy="1931988"/>
          </a:xfrm>
          <a:prstGeom prst="rect">
            <a:avLst/>
          </a:prstGeom>
          <a:noFill/>
          <a:ln w="12700">
            <a:solidFill>
              <a:prstClr val="black"/>
            </a:solidFill>
          </a:ln>
        </p:spPr>
        <p:txBody>
          <a:bodyPr vert="horz" lIns="86877" tIns="43439" rIns="86877" bIns="43439" rtlCol="0" anchor="ctr"/>
          <a:lstStyle/>
          <a:p>
            <a:endParaRPr lang="en-US"/>
          </a:p>
        </p:txBody>
      </p:sp>
      <p:sp>
        <p:nvSpPr>
          <p:cNvPr id="9" name="Notes Placeholder 8"/>
          <p:cNvSpPr>
            <a:spLocks noGrp="1"/>
          </p:cNvSpPr>
          <p:nvPr>
            <p:ph type="body" sz="quarter" idx="3"/>
          </p:nvPr>
        </p:nvSpPr>
        <p:spPr>
          <a:xfrm>
            <a:off x="114300" y="2375536"/>
            <a:ext cx="6595110" cy="6307454"/>
          </a:xfrm>
          <a:prstGeom prst="rect">
            <a:avLst/>
          </a:prstGeom>
        </p:spPr>
        <p:txBody>
          <a:bodyPr vert="horz" lIns="86877" tIns="43439" rIns="86877" bIns="43439"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59654555"/>
      </p:ext>
    </p:extLst>
  </p:cSld>
  <p:clrMap bg1="lt1" tx1="dk1" bg2="lt2" tx2="dk2" accent1="accent1" accent2="accent2" accent3="accent3" accent4="accent4" accent5="accent5" accent6="accent6" hlink="hlink" folHlink="folHlink"/>
  <p:notesStyle>
    <a:lvl1pPr marL="342900" indent="-342900" algn="l" defTabSz="914400" rtl="0" eaLnBrk="1" latinLnBrk="0" hangingPunct="1">
      <a:spcAft>
        <a:spcPts val="2400"/>
      </a:spcAft>
      <a:buFont typeface="Arial" pitchFamily="34" charset="0"/>
      <a:buChar char="•"/>
      <a:defRPr sz="2400" kern="1200" baseline="0">
        <a:solidFill>
          <a:schemeClr val="tx1"/>
        </a:solidFill>
        <a:latin typeface="+mn-lt"/>
        <a:ea typeface="+mn-ea"/>
        <a:cs typeface="+mn-cs"/>
      </a:defRPr>
    </a:lvl1pPr>
    <a:lvl2pPr marL="800100" indent="-342900" algn="l" defTabSz="914400" rtl="0" eaLnBrk="1" latinLnBrk="0" hangingPunct="1">
      <a:spcAft>
        <a:spcPts val="2400"/>
      </a:spcAft>
      <a:buFont typeface="Arial" pitchFamily="34" charset="0"/>
      <a:buChar char="•"/>
      <a:defRPr sz="2400" kern="1200" baseline="0">
        <a:solidFill>
          <a:schemeClr val="tx1"/>
        </a:solidFill>
        <a:latin typeface="+mn-lt"/>
        <a:ea typeface="+mn-ea"/>
        <a:cs typeface="+mn-cs"/>
      </a:defRPr>
    </a:lvl2pPr>
    <a:lvl3pPr marL="1257300" indent="-342900" algn="l" defTabSz="914400" rtl="0" eaLnBrk="1" latinLnBrk="0" hangingPunct="1">
      <a:spcAft>
        <a:spcPts val="2400"/>
      </a:spcAft>
      <a:buFont typeface="Arial" pitchFamily="34" charset="0"/>
      <a:buChar char="•"/>
      <a:defRPr sz="2400" kern="1200" baseline="0">
        <a:solidFill>
          <a:schemeClr val="tx1"/>
        </a:solidFill>
        <a:latin typeface="+mn-lt"/>
        <a:ea typeface="+mn-ea"/>
        <a:cs typeface="+mn-cs"/>
      </a:defRPr>
    </a:lvl3pPr>
    <a:lvl4pPr marL="1714500" indent="-342900" algn="l" defTabSz="914400" rtl="0" eaLnBrk="1" latinLnBrk="0" hangingPunct="1">
      <a:spcAft>
        <a:spcPts val="2400"/>
      </a:spcAft>
      <a:buFont typeface="Arial" pitchFamily="34" charset="0"/>
      <a:buChar char="•"/>
      <a:defRPr sz="2400" kern="1200" baseline="0">
        <a:solidFill>
          <a:schemeClr val="tx1"/>
        </a:solidFill>
        <a:latin typeface="+mn-lt"/>
        <a:ea typeface="+mn-ea"/>
        <a:cs typeface="+mn-cs"/>
      </a:defRPr>
    </a:lvl4pPr>
    <a:lvl5pPr marL="2171700" indent="-342900" algn="l" defTabSz="914400" rtl="0" eaLnBrk="1" latinLnBrk="0" hangingPunct="1">
      <a:spcAft>
        <a:spcPts val="2400"/>
      </a:spcAft>
      <a:buFont typeface="Arial" pitchFamily="34" charset="0"/>
      <a:buChar char="•"/>
      <a:defRPr sz="2400" kern="1200" baseline="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66802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7125" y="692150"/>
            <a:ext cx="4605338" cy="3455988"/>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969648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16598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7125" y="692150"/>
            <a:ext cx="4605338" cy="3455988"/>
          </a:xfrm>
        </p:spPr>
      </p:sp>
      <p:sp>
        <p:nvSpPr>
          <p:cNvPr id="3" name="Notes Placeholder 2"/>
          <p:cNvSpPr>
            <a:spLocks noGrp="1"/>
          </p:cNvSpPr>
          <p:nvPr>
            <p:ph type="body" idx="1"/>
          </p:nvPr>
        </p:nvSpPr>
        <p:spPr/>
        <p:txBody>
          <a:bodyPr/>
          <a:lstStyle/>
          <a:p>
            <a:pPr marL="0" indent="0" defTabSz="918378" eaLnBrk="0" fontAlgn="base" hangingPunct="0">
              <a:spcBef>
                <a:spcPct val="30000"/>
              </a:spcBef>
              <a:spcAft>
                <a:spcPct val="0"/>
              </a:spcAft>
              <a:buNone/>
              <a:defRPr/>
            </a:pPr>
            <a:endParaRPr lang="en-US" dirty="0" smtClean="0"/>
          </a:p>
        </p:txBody>
      </p:sp>
    </p:spTree>
    <p:extLst>
      <p:ext uri="{BB962C8B-B14F-4D97-AF65-F5344CB8AC3E}">
        <p14:creationId xmlns:p14="http://schemas.microsoft.com/office/powerpoint/2010/main" val="3881025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can fill in the center square of your legal futures bingo card.</a:t>
            </a:r>
            <a:endParaRPr lang="en-US" dirty="0"/>
          </a:p>
        </p:txBody>
      </p:sp>
    </p:spTree>
    <p:extLst>
      <p:ext uri="{BB962C8B-B14F-4D97-AF65-F5344CB8AC3E}">
        <p14:creationId xmlns:p14="http://schemas.microsoft.com/office/powerpoint/2010/main" val="620622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Bespoke – highly tailored,</a:t>
            </a:r>
            <a:r>
              <a:rPr lang="en-US" baseline="0" dirty="0" smtClean="0"/>
              <a:t> not performed previously, highly customized</a:t>
            </a:r>
          </a:p>
          <a:p>
            <a:r>
              <a:rPr lang="en-US" baseline="0" dirty="0" smtClean="0"/>
              <a:t>Standardized – a repeated task where standard language, procedures are used to complete the task (e.g., creation of a particular kind of transactional document; discovery processes – some document requests and interrogatories)</a:t>
            </a:r>
          </a:p>
          <a:p>
            <a:r>
              <a:rPr lang="en-US" baseline="0" dirty="0" smtClean="0"/>
              <a:t>Systematized – leveraging technology to create the standardized product in a systematic way (e.g., document assembly tools that can generate the necessary transactional document or the discovery documents more efficiently)</a:t>
            </a:r>
          </a:p>
          <a:p>
            <a:r>
              <a:rPr lang="en-US" baseline="0" dirty="0" smtClean="0"/>
              <a:t>Packaged – making the systemized procedures more readily available to clients (e.g., the client can create the necessary transactional documents themselves using systems the firm has created)</a:t>
            </a:r>
          </a:p>
          <a:p>
            <a:r>
              <a:rPr lang="en-US" baseline="0" dirty="0" smtClean="0"/>
              <a:t>Commoditized – the ability to produce the document has become so well established that the cost is negligible (e.g., creation of incorporation document, basic wills, income taxes.  See Legal Zoom) </a:t>
            </a:r>
            <a:endParaRPr lang="en-US" dirty="0"/>
          </a:p>
        </p:txBody>
      </p:sp>
    </p:spTree>
    <p:extLst>
      <p:ext uri="{BB962C8B-B14F-4D97-AF65-F5344CB8AC3E}">
        <p14:creationId xmlns:p14="http://schemas.microsoft.com/office/powerpoint/2010/main" val="2327351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75925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Automates, expedites and standardizes the development of a private placement memorandum (PPM) (or other required disclosure documents depending on the type of offering) and supporting exhibits required to satisfy the U.S. Securities &amp; Exchange Commission’s regulations pursuant to the Jumpstart Our Business Startups (JOBS) Act of 2012. Traditionally handled by lawyers, consultants and other advisers, PPM development is typically an expensive and arduous process that proves insurmountable for many small companies.</a:t>
            </a:r>
            <a:br>
              <a:rPr lang="en-US" dirty="0" smtClean="0"/>
            </a:br>
            <a:r>
              <a:rPr lang="en-US" dirty="0" smtClean="0"/>
              <a:t/>
            </a:r>
            <a:br>
              <a:rPr lang="en-US" dirty="0" smtClean="0"/>
            </a:br>
            <a:r>
              <a:rPr lang="en-US" dirty="0" smtClean="0"/>
              <a:t>With its advanced user-populated engine, Disclosure Dragon’s interactive and adaptive framework auto-generates a draft PPM at a fraction of the cost and time, guiding users step by step through a detailed series of questions related to their businesses. PPM’s produced by Disclosure Dragon are expected to reduce the time and cost of preparing legal documentation by up to 80%. Importantly, further legal review will be required by the issuer’s counsel to finalize the PPM and is not provided by Disclosure Dragon.</a:t>
            </a:r>
            <a:br>
              <a:rPr lang="en-US" dirty="0" smtClean="0"/>
            </a:br>
            <a:endParaRPr lang="en-US" dirty="0"/>
          </a:p>
        </p:txBody>
      </p:sp>
    </p:spTree>
    <p:extLst>
      <p:ext uri="{BB962C8B-B14F-4D97-AF65-F5344CB8AC3E}">
        <p14:creationId xmlns:p14="http://schemas.microsoft.com/office/powerpoint/2010/main" val="273189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B46DF6-8B3A-45B7-A9AE-1DD2FA69C3DF}"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D65340-2484-4DE5-A6A9-2D98F0D789C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89144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B46DF6-8B3A-45B7-A9AE-1DD2FA69C3DF}"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D65340-2484-4DE5-A6A9-2D98F0D789C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00897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B46DF6-8B3A-45B7-A9AE-1DD2FA69C3DF}"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D65340-2484-4DE5-A6A9-2D98F0D789C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31228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5C14AB4-FDA3-4CE4-BF3E-EE7E53EC93D9}" type="datetimeFigureOut">
              <a:rPr lang="en-US"/>
              <a:pPr>
                <a:defRPr/>
              </a:pPr>
              <a:t>2/25/2015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0428A33-9BC0-4BE2-9CBC-756046521D0B}" type="slidenum">
              <a:rPr lang="en-US"/>
              <a:pPr>
                <a:defRPr/>
              </a:pPr>
              <a:t>‹#›</a:t>
            </a:fld>
            <a:endParaRPr lang="en-US"/>
          </a:p>
        </p:txBody>
      </p:sp>
    </p:spTree>
    <p:extLst>
      <p:ext uri="{BB962C8B-B14F-4D97-AF65-F5344CB8AC3E}">
        <p14:creationId xmlns:p14="http://schemas.microsoft.com/office/powerpoint/2010/main" val="42768511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5C04B79-0C64-4850-B1FB-7F42C96F527B}" type="datetimeFigureOut">
              <a:rPr lang="en-US"/>
              <a:pPr>
                <a:defRPr/>
              </a:pPr>
              <a:t>2/25/2015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C83C0C6-209B-4CD3-884A-3271BECADED5}" type="slidenum">
              <a:rPr lang="en-US"/>
              <a:pPr>
                <a:defRPr/>
              </a:pPr>
              <a:t>‹#›</a:t>
            </a:fld>
            <a:endParaRPr lang="en-US"/>
          </a:p>
        </p:txBody>
      </p:sp>
    </p:spTree>
    <p:extLst>
      <p:ext uri="{BB962C8B-B14F-4D97-AF65-F5344CB8AC3E}">
        <p14:creationId xmlns:p14="http://schemas.microsoft.com/office/powerpoint/2010/main" val="10042002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07327B-34A9-472D-9986-2E458E879BBE}" type="datetimeFigureOut">
              <a:rPr lang="en-US"/>
              <a:pPr>
                <a:defRPr/>
              </a:pPr>
              <a:t>2/25/2015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94FE33B-FBF0-4A85-B1F8-379218AEDC9A}" type="slidenum">
              <a:rPr lang="en-US"/>
              <a:pPr>
                <a:defRPr/>
              </a:pPr>
              <a:t>‹#›</a:t>
            </a:fld>
            <a:endParaRPr lang="en-US"/>
          </a:p>
        </p:txBody>
      </p:sp>
    </p:spTree>
    <p:extLst>
      <p:ext uri="{BB962C8B-B14F-4D97-AF65-F5344CB8AC3E}">
        <p14:creationId xmlns:p14="http://schemas.microsoft.com/office/powerpoint/2010/main" val="7580103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573CE25-0F3B-41CB-9C47-A0FB6BB652C5}" type="datetimeFigureOut">
              <a:rPr lang="en-US"/>
              <a:pPr>
                <a:defRPr/>
              </a:pPr>
              <a:t>2/25/2015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72D7044-64E7-4E6C-9C6F-E26E061DA4FF}" type="slidenum">
              <a:rPr lang="en-US"/>
              <a:pPr>
                <a:defRPr/>
              </a:pPr>
              <a:t>‹#›</a:t>
            </a:fld>
            <a:endParaRPr lang="en-US"/>
          </a:p>
        </p:txBody>
      </p:sp>
    </p:spTree>
    <p:extLst>
      <p:ext uri="{BB962C8B-B14F-4D97-AF65-F5344CB8AC3E}">
        <p14:creationId xmlns:p14="http://schemas.microsoft.com/office/powerpoint/2010/main" val="23040792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5E424EB-F67B-4A0C-98F3-51E58123FB6D}" type="datetimeFigureOut">
              <a:rPr lang="en-US"/>
              <a:pPr>
                <a:defRPr/>
              </a:pPr>
              <a:t>2/25/2015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B8ABF09-9733-42E3-9603-F3C2734F6C21}" type="slidenum">
              <a:rPr lang="en-US"/>
              <a:pPr>
                <a:defRPr/>
              </a:pPr>
              <a:t>‹#›</a:t>
            </a:fld>
            <a:endParaRPr lang="en-US"/>
          </a:p>
        </p:txBody>
      </p:sp>
    </p:spTree>
    <p:extLst>
      <p:ext uri="{BB962C8B-B14F-4D97-AF65-F5344CB8AC3E}">
        <p14:creationId xmlns:p14="http://schemas.microsoft.com/office/powerpoint/2010/main" val="369874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720A084-C49B-4C03-AEE0-6E99E4A0B01B}" type="datetimeFigureOut">
              <a:rPr lang="en-US"/>
              <a:pPr>
                <a:defRPr/>
              </a:pPr>
              <a:t>2/25/2015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7F73378-2B85-4B09-BC9C-18306986DAA9}" type="slidenum">
              <a:rPr lang="en-US"/>
              <a:pPr>
                <a:defRPr/>
              </a:pPr>
              <a:t>‹#›</a:t>
            </a:fld>
            <a:endParaRPr lang="en-US"/>
          </a:p>
        </p:txBody>
      </p:sp>
    </p:spTree>
    <p:extLst>
      <p:ext uri="{BB962C8B-B14F-4D97-AF65-F5344CB8AC3E}">
        <p14:creationId xmlns:p14="http://schemas.microsoft.com/office/powerpoint/2010/main" val="19884971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9BD966D-9E81-456C-AFB2-5430B1CAD4E8}" type="datetimeFigureOut">
              <a:rPr lang="en-US"/>
              <a:pPr>
                <a:defRPr/>
              </a:pPr>
              <a:t>2/25/2015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532BFC8-53B5-4D81-AED0-C0991358F99A}" type="slidenum">
              <a:rPr lang="en-US"/>
              <a:pPr>
                <a:defRPr/>
              </a:pPr>
              <a:t>‹#›</a:t>
            </a:fld>
            <a:endParaRPr lang="en-US"/>
          </a:p>
        </p:txBody>
      </p:sp>
    </p:spTree>
    <p:extLst>
      <p:ext uri="{BB962C8B-B14F-4D97-AF65-F5344CB8AC3E}">
        <p14:creationId xmlns:p14="http://schemas.microsoft.com/office/powerpoint/2010/main" val="1999440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1AF7325-D4DF-4760-B4EE-09DF83FC7B02}" type="datetimeFigureOut">
              <a:rPr lang="en-US"/>
              <a:pPr>
                <a:defRPr/>
              </a:pPr>
              <a:t>2/25/2015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C3A9F09-2E4C-49F5-AAD6-51ADA52DEB5C}" type="slidenum">
              <a:rPr lang="en-US"/>
              <a:pPr>
                <a:defRPr/>
              </a:pPr>
              <a:t>‹#›</a:t>
            </a:fld>
            <a:endParaRPr lang="en-US"/>
          </a:p>
        </p:txBody>
      </p:sp>
    </p:spTree>
    <p:extLst>
      <p:ext uri="{BB962C8B-B14F-4D97-AF65-F5344CB8AC3E}">
        <p14:creationId xmlns:p14="http://schemas.microsoft.com/office/powerpoint/2010/main" val="13126917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B46DF6-8B3A-45B7-A9AE-1DD2FA69C3DF}"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D65340-2484-4DE5-A6A9-2D98F0D789C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47551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D7C5252-57BF-4479-8039-CE06564CB0CB}" type="datetimeFigureOut">
              <a:rPr lang="en-US"/>
              <a:pPr>
                <a:defRPr/>
              </a:pPr>
              <a:t>2/25/2015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334D6E0-DC27-41A2-A99C-F0F37C8A6EF6}" type="slidenum">
              <a:rPr lang="en-US"/>
              <a:pPr>
                <a:defRPr/>
              </a:pPr>
              <a:t>‹#›</a:t>
            </a:fld>
            <a:endParaRPr lang="en-US"/>
          </a:p>
        </p:txBody>
      </p:sp>
    </p:spTree>
    <p:extLst>
      <p:ext uri="{BB962C8B-B14F-4D97-AF65-F5344CB8AC3E}">
        <p14:creationId xmlns:p14="http://schemas.microsoft.com/office/powerpoint/2010/main" val="33292836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24E9695-4996-462A-8508-0A0E69E5B2EE}" type="datetimeFigureOut">
              <a:rPr lang="en-US"/>
              <a:pPr>
                <a:defRPr/>
              </a:pPr>
              <a:t>2/25/2015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7239635-E9EA-4D39-B4F1-F5DA7330D2D3}" type="slidenum">
              <a:rPr lang="en-US"/>
              <a:pPr>
                <a:defRPr/>
              </a:pPr>
              <a:t>‹#›</a:t>
            </a:fld>
            <a:endParaRPr lang="en-US"/>
          </a:p>
        </p:txBody>
      </p:sp>
    </p:spTree>
    <p:extLst>
      <p:ext uri="{BB962C8B-B14F-4D97-AF65-F5344CB8AC3E}">
        <p14:creationId xmlns:p14="http://schemas.microsoft.com/office/powerpoint/2010/main" val="31305878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3061207-5DD1-4250-9FCC-8AD54F06C622}" type="datetimeFigureOut">
              <a:rPr lang="en-US"/>
              <a:pPr>
                <a:defRPr/>
              </a:pPr>
              <a:t>2/25/2015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6997774-619E-47DD-8D66-07F878AEF60C}" type="slidenum">
              <a:rPr lang="en-US"/>
              <a:pPr>
                <a:defRPr/>
              </a:pPr>
              <a:t>‹#›</a:t>
            </a:fld>
            <a:endParaRPr lang="en-US"/>
          </a:p>
        </p:txBody>
      </p:sp>
    </p:spTree>
    <p:extLst>
      <p:ext uri="{BB962C8B-B14F-4D97-AF65-F5344CB8AC3E}">
        <p14:creationId xmlns:p14="http://schemas.microsoft.com/office/powerpoint/2010/main" val="15490724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44399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331649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58074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73842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49530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11742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4981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B46DF6-8B3A-45B7-A9AE-1DD2FA69C3DF}"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D65340-2484-4DE5-A6A9-2D98F0D789C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085934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76096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03994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47963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621282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177115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81358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97342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08744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14037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4764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3B46DF6-8B3A-45B7-A9AE-1DD2FA69C3DF}" type="datetimeFigureOut">
              <a:rPr lang="en-US" smtClean="0">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D65340-2484-4DE5-A6A9-2D98F0D789C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7968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2375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575938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21566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25880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71277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3"/>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70ED31-6DBB-443F-A31F-FA8F7CEECB5B}" type="datetimeFigureOut">
              <a:rPr lang="en-US">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3140F54-4988-4557-892D-967ECE93E99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92421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70ED31-6DBB-443F-A31F-FA8F7CEECB5B}" type="datetimeFigureOut">
              <a:rPr lang="en-US">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3140F54-4988-4557-892D-967ECE93E99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4726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8"/>
            <a:ext cx="7772400" cy="1362075"/>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70ED31-6DBB-443F-A31F-FA8F7CEECB5B}" type="datetimeFigureOut">
              <a:rPr lang="en-US">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3140F54-4988-4557-892D-967ECE93E99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26841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4102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600206"/>
            <a:ext cx="54102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70ED31-6DBB-443F-A31F-FA8F7CEECB5B}" type="datetimeFigureOut">
              <a:rPr lang="en-US">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3140F54-4988-4557-892D-967ECE93E99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1117090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4"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34"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70ED31-6DBB-443F-A31F-FA8F7CEECB5B}" type="datetimeFigureOut">
              <a:rPr lang="en-US">
                <a:solidFill>
                  <a:prstClr val="black">
                    <a:tint val="75000"/>
                  </a:prstClr>
                </a:solidFill>
              </a:rPr>
              <a:pPr/>
              <a:t>2/25/2015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3140F54-4988-4557-892D-967ECE93E99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0290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B46DF6-8B3A-45B7-A9AE-1DD2FA69C3DF}" type="datetimeFigureOut">
              <a:rPr lang="en-US" smtClean="0">
                <a:solidFill>
                  <a:prstClr val="black">
                    <a:tint val="75000"/>
                  </a:prstClr>
                </a:solidFill>
              </a:rPr>
              <a:pPr/>
              <a:t>2/25/2015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5D65340-2484-4DE5-A6A9-2D98F0D789C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327829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70ED31-6DBB-443F-A31F-FA8F7CEECB5B}" type="datetimeFigureOut">
              <a:rPr lang="en-US">
                <a:solidFill>
                  <a:prstClr val="black">
                    <a:tint val="75000"/>
                  </a:prstClr>
                </a:solidFill>
              </a:rPr>
              <a:pPr/>
              <a:t>2/25/2015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3140F54-4988-4557-892D-967ECE93E99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80764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70ED31-6DBB-443F-A31F-FA8F7CEECB5B}" type="datetimeFigureOut">
              <a:rPr lang="en-US">
                <a:solidFill>
                  <a:prstClr val="black">
                    <a:tint val="75000"/>
                  </a:prstClr>
                </a:solidFill>
              </a:rPr>
              <a:pPr/>
              <a:t>2/25/2015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3140F54-4988-4557-892D-967ECE93E99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393511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7306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70ED31-6DBB-443F-A31F-FA8F7CEECB5B}" type="datetimeFigureOut">
              <a:rPr lang="en-US">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3140F54-4988-4557-892D-967ECE93E99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73355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70ED31-6DBB-443F-A31F-FA8F7CEECB5B}" type="datetimeFigureOut">
              <a:rPr lang="en-US">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3140F54-4988-4557-892D-967ECE93E99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8188065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70ED31-6DBB-443F-A31F-FA8F7CEECB5B}" type="datetimeFigureOut">
              <a:rPr lang="en-US">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3140F54-4988-4557-892D-967ECE93E99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176545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6"/>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56"/>
            <a:ext cx="80772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70ED31-6DBB-443F-A31F-FA8F7CEECB5B}" type="datetimeFigureOut">
              <a:rPr lang="en-US">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3140F54-4988-4557-892D-967ECE93E99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13709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0C363A-4B1A-4E13-8DD9-15B773EB88D2}"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9BC0B10-1B0C-4682-8B50-C72A2E2392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941890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0C363A-4B1A-4E13-8DD9-15B773EB88D2}"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9BC0B10-1B0C-4682-8B50-C72A2E2392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56280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0C363A-4B1A-4E13-8DD9-15B773EB88D2}"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9BC0B10-1B0C-4682-8B50-C72A2E2392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1806335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0C363A-4B1A-4E13-8DD9-15B773EB88D2}" type="datetimeFigureOut">
              <a:rPr lang="en-US" smtClean="0">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9BC0B10-1B0C-4682-8B50-C72A2E2392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0449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B46DF6-8B3A-45B7-A9AE-1DD2FA69C3DF}" type="datetimeFigureOut">
              <a:rPr lang="en-US" smtClean="0">
                <a:solidFill>
                  <a:prstClr val="black">
                    <a:tint val="75000"/>
                  </a:prstClr>
                </a:solidFill>
              </a:rPr>
              <a:pPr/>
              <a:t>2/25/2015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5D65340-2484-4DE5-A6A9-2D98F0D789C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571923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0C363A-4B1A-4E13-8DD9-15B773EB88D2}" type="datetimeFigureOut">
              <a:rPr lang="en-US" smtClean="0">
                <a:solidFill>
                  <a:prstClr val="black">
                    <a:tint val="75000"/>
                  </a:prstClr>
                </a:solidFill>
              </a:rPr>
              <a:pPr/>
              <a:t>2/25/2015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9BC0B10-1B0C-4682-8B50-C72A2E2392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538208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0C363A-4B1A-4E13-8DD9-15B773EB88D2}" type="datetimeFigureOut">
              <a:rPr lang="en-US" smtClean="0">
                <a:solidFill>
                  <a:prstClr val="black">
                    <a:tint val="75000"/>
                  </a:prstClr>
                </a:solidFill>
              </a:rPr>
              <a:pPr/>
              <a:t>2/25/2015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9BC0B10-1B0C-4682-8B50-C72A2E2392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55080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0C363A-4B1A-4E13-8DD9-15B773EB88D2}" type="datetimeFigureOut">
              <a:rPr lang="en-US" smtClean="0">
                <a:solidFill>
                  <a:prstClr val="black">
                    <a:tint val="75000"/>
                  </a:prstClr>
                </a:solidFill>
              </a:rPr>
              <a:pPr/>
              <a:t>2/25/2015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9BC0B10-1B0C-4682-8B50-C72A2E2392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2778812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0C363A-4B1A-4E13-8DD9-15B773EB88D2}" type="datetimeFigureOut">
              <a:rPr lang="en-US" smtClean="0">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9BC0B10-1B0C-4682-8B50-C72A2E2392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0194829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0C363A-4B1A-4E13-8DD9-15B773EB88D2}" type="datetimeFigureOut">
              <a:rPr lang="en-US" smtClean="0">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9BC0B10-1B0C-4682-8B50-C72A2E2392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483855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0C363A-4B1A-4E13-8DD9-15B773EB88D2}"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9BC0B10-1B0C-4682-8B50-C72A2E2392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804606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0C363A-4B1A-4E13-8DD9-15B773EB88D2}"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9BC0B10-1B0C-4682-8B50-C72A2E2392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356718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B46DF6-8B3A-45B7-A9AE-1DD2FA69C3DF}" type="datetimeFigureOut">
              <a:rPr lang="en-US" smtClean="0">
                <a:solidFill>
                  <a:prstClr val="black">
                    <a:tint val="75000"/>
                  </a:prstClr>
                </a:solidFill>
              </a:rPr>
              <a:pPr/>
              <a:t>2/25/2015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5D65340-2484-4DE5-A6A9-2D98F0D789C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5395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B46DF6-8B3A-45B7-A9AE-1DD2FA69C3DF}" type="datetimeFigureOut">
              <a:rPr lang="en-US" smtClean="0">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D65340-2484-4DE5-A6A9-2D98F0D789C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1267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B46DF6-8B3A-45B7-A9AE-1DD2FA69C3DF}" type="datetimeFigureOut">
              <a:rPr lang="en-US" smtClean="0">
                <a:solidFill>
                  <a:prstClr val="black">
                    <a:tint val="75000"/>
                  </a:prstClr>
                </a:solidFill>
              </a:rPr>
              <a:pPr/>
              <a:t>2/25/2015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D65340-2484-4DE5-A6A9-2D98F0D789C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4880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pPr>
            <a:fld id="{7E993F50-8B48-4CFA-B98C-3B6C99E7A4D6}" type="datetimeFigureOut">
              <a:rPr lang="en-US" smtClean="0">
                <a:solidFill>
                  <a:prstClr val="black">
                    <a:tint val="75000"/>
                  </a:prstClr>
                </a:solidFill>
                <a:latin typeface="Arial" charset="0"/>
              </a:rPr>
              <a:pPr fontAlgn="base">
                <a:spcBef>
                  <a:spcPct val="0"/>
                </a:spcBef>
                <a:spcAft>
                  <a:spcPct val="0"/>
                </a:spcAft>
              </a:pPr>
              <a:t>2/25/2015</a:t>
            </a:fld>
            <a:endParaRPr lang="en-US">
              <a:solidFill>
                <a:prstClr val="black">
                  <a:tint val="75000"/>
                </a:prstClr>
              </a:solidFill>
              <a:latin typeface="Arial"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pPr>
            <a:endParaRPr lang="en-US">
              <a:solidFill>
                <a:prstClr val="black">
                  <a:tint val="75000"/>
                </a:prstClr>
              </a:solidFill>
              <a:latin typeface="Arial"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687A86E2-30F3-40A2-B487-7F0EDF1D4ABD}" type="slidenum">
              <a:rPr lang="en-US" smtClean="0">
                <a:solidFill>
                  <a:prstClr val="black">
                    <a:tint val="75000"/>
                  </a:prstClr>
                </a:solidFill>
                <a:latin typeface="Arial" charset="0"/>
              </a:rPr>
              <a:pPr fontAlgn="base">
                <a:spcBef>
                  <a:spcPct val="0"/>
                </a:spcBef>
                <a:spcAft>
                  <a:spcPct val="0"/>
                </a:spcAft>
                <a:defRPr/>
              </a:pPr>
              <a:t>‹#›</a:t>
            </a:fld>
            <a:endParaRPr lang="en-US">
              <a:solidFill>
                <a:prstClr val="black">
                  <a:tint val="75000"/>
                </a:prstClr>
              </a:solidFill>
              <a:latin typeface="Arial" charset="0"/>
            </a:endParaRPr>
          </a:p>
        </p:txBody>
      </p:sp>
    </p:spTree>
    <p:extLst>
      <p:ext uri="{BB962C8B-B14F-4D97-AF65-F5344CB8AC3E}">
        <p14:creationId xmlns:p14="http://schemas.microsoft.com/office/powerpoint/2010/main" val="3041753470"/>
      </p:ext>
    </p:extLst>
  </p:cSld>
  <p:clrMap bg1="lt1" tx1="dk1" bg2="lt2" tx2="dk2" accent1="accent1" accent2="accent2" accent3="accent3" accent4="accent4" accent5="accent5" accent6="accent6" hlink="hlink" folHlink="folHlink"/>
  <p:sldLayoutIdLst>
    <p:sldLayoutId id="2147483980" r:id="rId1"/>
    <p:sldLayoutId id="2147483981" r:id="rId2"/>
    <p:sldLayoutId id="2147483982" r:id="rId3"/>
    <p:sldLayoutId id="2147483983" r:id="rId4"/>
    <p:sldLayoutId id="2147483984" r:id="rId5"/>
    <p:sldLayoutId id="2147483985" r:id="rId6"/>
    <p:sldLayoutId id="2147483986" r:id="rId7"/>
    <p:sldLayoutId id="2147483987" r:id="rId8"/>
    <p:sldLayoutId id="2147483988" r:id="rId9"/>
    <p:sldLayoutId id="2147483989" r:id="rId10"/>
    <p:sldLayoutId id="2147483990"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0000"/>
        </a:solidFill>
        <a:effectLst/>
      </p:bgPr>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rgbClr val="FFFFFF">
                    <a:tint val="75000"/>
                  </a:srgbClr>
                </a:solidFill>
                <a:latin typeface="Arial" charset="0"/>
              </a:defRPr>
            </a:lvl1pPr>
          </a:lstStyle>
          <a:p>
            <a:pPr fontAlgn="base">
              <a:spcBef>
                <a:spcPct val="0"/>
              </a:spcBef>
              <a:spcAft>
                <a:spcPct val="0"/>
              </a:spcAft>
              <a:defRPr/>
            </a:pPr>
            <a:fld id="{5617994A-795E-408F-9EE3-737FDE150B07}" type="datetimeFigureOut">
              <a:rPr lang="en-US"/>
              <a:pPr fontAlgn="base">
                <a:spcBef>
                  <a:spcPct val="0"/>
                </a:spcBef>
                <a:spcAft>
                  <a:spcPct val="0"/>
                </a:spcAft>
                <a:defRPr/>
              </a:pPr>
              <a:t>2/25/2015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rgbClr val="FFFFFF">
                    <a:tint val="75000"/>
                  </a:srgbClr>
                </a:solidFill>
                <a:latin typeface="Arial" charset="0"/>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FFFFFF">
                    <a:tint val="75000"/>
                  </a:srgbClr>
                </a:solidFill>
                <a:latin typeface="Arial" charset="0"/>
              </a:defRPr>
            </a:lvl1pPr>
          </a:lstStyle>
          <a:p>
            <a:pPr fontAlgn="base">
              <a:spcBef>
                <a:spcPct val="0"/>
              </a:spcBef>
              <a:spcAft>
                <a:spcPct val="0"/>
              </a:spcAft>
              <a:defRPr/>
            </a:pPr>
            <a:fld id="{7BDACB5A-E8DC-48FD-9FF9-B2E2F841180E}"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1487321992"/>
      </p:ext>
    </p:extLst>
  </p:cSld>
  <p:clrMap bg1="lt1" tx1="dk1" bg2="lt2" tx2="dk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 id="2147484002"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Garamond" pitchFamily="18" charset="0"/>
        </a:defRPr>
      </a:lvl2pPr>
      <a:lvl3pPr algn="ctr" rtl="0" eaLnBrk="0" fontAlgn="base" hangingPunct="0">
        <a:spcBef>
          <a:spcPct val="0"/>
        </a:spcBef>
        <a:spcAft>
          <a:spcPct val="0"/>
        </a:spcAft>
        <a:defRPr sz="4400">
          <a:solidFill>
            <a:schemeClr val="tx1"/>
          </a:solidFill>
          <a:latin typeface="Garamond" pitchFamily="18" charset="0"/>
        </a:defRPr>
      </a:lvl3pPr>
      <a:lvl4pPr algn="ctr" rtl="0" eaLnBrk="0" fontAlgn="base" hangingPunct="0">
        <a:spcBef>
          <a:spcPct val="0"/>
        </a:spcBef>
        <a:spcAft>
          <a:spcPct val="0"/>
        </a:spcAft>
        <a:defRPr sz="4400">
          <a:solidFill>
            <a:schemeClr val="tx1"/>
          </a:solidFill>
          <a:latin typeface="Garamond" pitchFamily="18" charset="0"/>
        </a:defRPr>
      </a:lvl4pPr>
      <a:lvl5pPr algn="ctr" rtl="0" eaLnBrk="0" fontAlgn="base" hangingPunct="0">
        <a:spcBef>
          <a:spcPct val="0"/>
        </a:spcBef>
        <a:spcAft>
          <a:spcPct val="0"/>
        </a:spcAft>
        <a:defRPr sz="4400">
          <a:solidFill>
            <a:schemeClr val="tx1"/>
          </a:solidFill>
          <a:latin typeface="Garamond" pitchFamily="18" charset="0"/>
        </a:defRPr>
      </a:lvl5pPr>
      <a:lvl6pPr marL="457200" algn="ctr" rtl="0" fontAlgn="base">
        <a:spcBef>
          <a:spcPct val="0"/>
        </a:spcBef>
        <a:spcAft>
          <a:spcPct val="0"/>
        </a:spcAft>
        <a:defRPr sz="4400">
          <a:solidFill>
            <a:schemeClr val="tx1"/>
          </a:solidFill>
          <a:latin typeface="Garamond" pitchFamily="18" charset="0"/>
        </a:defRPr>
      </a:lvl6pPr>
      <a:lvl7pPr marL="914400" algn="ctr" rtl="0" fontAlgn="base">
        <a:spcBef>
          <a:spcPct val="0"/>
        </a:spcBef>
        <a:spcAft>
          <a:spcPct val="0"/>
        </a:spcAft>
        <a:defRPr sz="4400">
          <a:solidFill>
            <a:schemeClr val="tx1"/>
          </a:solidFill>
          <a:latin typeface="Garamond" pitchFamily="18" charset="0"/>
        </a:defRPr>
      </a:lvl7pPr>
      <a:lvl8pPr marL="1371600" algn="ctr" rtl="0" fontAlgn="base">
        <a:spcBef>
          <a:spcPct val="0"/>
        </a:spcBef>
        <a:spcAft>
          <a:spcPct val="0"/>
        </a:spcAft>
        <a:defRPr sz="4400">
          <a:solidFill>
            <a:schemeClr val="tx1"/>
          </a:solidFill>
          <a:latin typeface="Garamond" pitchFamily="18" charset="0"/>
        </a:defRPr>
      </a:lvl8pPr>
      <a:lvl9pPr marL="1828800" algn="ctr" rtl="0" fontAlgn="base">
        <a:spcBef>
          <a:spcPct val="0"/>
        </a:spcBef>
        <a:spcAft>
          <a:spcPct val="0"/>
        </a:spcAft>
        <a:defRPr sz="4400">
          <a:solidFill>
            <a:schemeClr val="tx1"/>
          </a:solidFill>
          <a:latin typeface="Garamond" pitchFamily="18"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3879597"/>
      </p:ext>
    </p:extLst>
  </p:cSld>
  <p:clrMap bg1="lt1" tx1="dk1" bg2="lt2" tx2="dk2" accent1="accent1" accent2="accent2" accent3="accent3" accent4="accent4" accent5="accent5" accent6="accent6" hlink="hlink" folHlink="folHlink"/>
  <p:sldLayoutIdLst>
    <p:sldLayoutId id="2147484004" r:id="rId1"/>
    <p:sldLayoutId id="2147484005" r:id="rId2"/>
    <p:sldLayoutId id="2147484006" r:id="rId3"/>
    <p:sldLayoutId id="2147484007" r:id="rId4"/>
    <p:sldLayoutId id="2147484008" r:id="rId5"/>
    <p:sldLayoutId id="2147484009" r:id="rId6"/>
    <p:sldLayoutId id="2147484010" r:id="rId7"/>
    <p:sldLayoutId id="2147484011" r:id="rId8"/>
    <p:sldLayoutId id="2147484012" r:id="rId9"/>
    <p:sldLayoutId id="2147484013" r:id="rId10"/>
    <p:sldLayoutId id="214748401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28B7EBF-47B2-4B00-A515-BE3C6B0B0194}"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2FD8B76-6E19-46A1-8FC2-6ED0123EB8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3374957"/>
      </p:ext>
    </p:extLst>
  </p:cSld>
  <p:clrMap bg1="lt1" tx1="dk1" bg2="lt2" tx2="dk2" accent1="accent1" accent2="accent2" accent3="accent3" accent4="accent4" accent5="accent5" accent6="accent6" hlink="hlink" folHlink="folHlink"/>
  <p:sldLayoutIdLst>
    <p:sldLayoutId id="2147484016" r:id="rId1"/>
    <p:sldLayoutId id="2147484017" r:id="rId2"/>
    <p:sldLayoutId id="2147484018" r:id="rId3"/>
    <p:sldLayoutId id="2147484019" r:id="rId4"/>
    <p:sldLayoutId id="2147484020" r:id="rId5"/>
    <p:sldLayoutId id="2147484021" r:id="rId6"/>
    <p:sldLayoutId id="2147484022" r:id="rId7"/>
    <p:sldLayoutId id="2147484023" r:id="rId8"/>
    <p:sldLayoutId id="2147484024" r:id="rId9"/>
    <p:sldLayoutId id="2147484025" r:id="rId10"/>
    <p:sldLayoutId id="214748402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68"/>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F70ED31-6DBB-443F-A31F-FA8F7CEECB5B}" type="datetimeFigureOut">
              <a:rPr lang="en-US">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68"/>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68"/>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3140F54-4988-4557-892D-967ECE93E99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9986761"/>
      </p:ext>
    </p:extLst>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70C363A-4B1A-4E13-8DD9-15B773EB88D2}" type="datetimeFigureOut">
              <a:rPr lang="en-US" smtClean="0">
                <a:solidFill>
                  <a:prstClr val="black">
                    <a:tint val="75000"/>
                  </a:prstClr>
                </a:solidFill>
              </a:rPr>
              <a:pPr/>
              <a:t>2/25/2015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9BC0B10-1B0C-4682-8B50-C72A2E2392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3437951"/>
      </p:ext>
    </p:extLst>
  </p:cSld>
  <p:clrMap bg1="lt1" tx1="dk1" bg2="lt2" tx2="dk2" accent1="accent1" accent2="accent2" accent3="accent3" accent4="accent4" accent5="accent5" accent6="accent6" hlink="hlink" folHlink="folHlink"/>
  <p:sldLayoutIdLst>
    <p:sldLayoutId id="2147484040" r:id="rId1"/>
    <p:sldLayoutId id="2147484041" r:id="rId2"/>
    <p:sldLayoutId id="2147484042" r:id="rId3"/>
    <p:sldLayoutId id="2147484043" r:id="rId4"/>
    <p:sldLayoutId id="2147484044" r:id="rId5"/>
    <p:sldLayoutId id="2147484045" r:id="rId6"/>
    <p:sldLayoutId id="2147484046" r:id="rId7"/>
    <p:sldLayoutId id="2147484047" r:id="rId8"/>
    <p:sldLayoutId id="2147484048" r:id="rId9"/>
    <p:sldLayoutId id="2147484049" r:id="rId10"/>
    <p:sldLayoutId id="2147484050"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 Id="rId5" Type="http://schemas.openxmlformats.org/officeDocument/2006/relationships/image" Target="../media/image28.png"/><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9829" y="684074"/>
            <a:ext cx="7024913" cy="1754326"/>
          </a:xfrm>
          <a:prstGeom prst="rect">
            <a:avLst/>
          </a:prstGeom>
          <a:noFill/>
        </p:spPr>
        <p:txBody>
          <a:bodyPr wrap="square" rtlCol="0">
            <a:spAutoFit/>
          </a:bodyPr>
          <a:lstStyle/>
          <a:p>
            <a:pPr algn="ctr"/>
            <a:r>
              <a:rPr lang="en-US" sz="3600" b="1" dirty="0">
                <a:latin typeface="Garamond" pitchFamily="18" charset="0"/>
              </a:rPr>
              <a:t>The 21st Century Lawyer: Utilizing Technology </a:t>
            </a:r>
            <a:r>
              <a:rPr lang="en-US" sz="3600" b="1" dirty="0" smtClean="0">
                <a:latin typeface="Garamond" pitchFamily="18" charset="0"/>
              </a:rPr>
              <a:t>Competence </a:t>
            </a:r>
            <a:r>
              <a:rPr lang="en-US" sz="3600" b="1" dirty="0">
                <a:latin typeface="Garamond" pitchFamily="18" charset="0"/>
              </a:rPr>
              <a:t>as a Marketing Tool</a:t>
            </a:r>
          </a:p>
        </p:txBody>
      </p:sp>
      <p:cxnSp>
        <p:nvCxnSpPr>
          <p:cNvPr id="6" name="Straight Connector 5"/>
          <p:cNvCxnSpPr/>
          <p:nvPr/>
        </p:nvCxnSpPr>
        <p:spPr>
          <a:xfrm>
            <a:off x="0" y="2438400"/>
            <a:ext cx="9144000" cy="0"/>
          </a:xfrm>
          <a:prstGeom prst="line">
            <a:avLst/>
          </a:prstGeom>
          <a:ln w="38100" cmpd="sng">
            <a:solidFill>
              <a:schemeClr val="bg1">
                <a:lumMod val="50000"/>
              </a:schemeClr>
            </a:solidFill>
          </a:ln>
          <a:effectLst>
            <a:outerShdw blurRad="50800" dist="38100" dir="8100000" algn="tr" rotWithShape="0">
              <a:prstClr val="black">
                <a:alpha val="40000"/>
              </a:prstClr>
            </a:outerShdw>
          </a:effectLst>
        </p:spPr>
        <p:style>
          <a:lnRef idx="3">
            <a:schemeClr val="dk1"/>
          </a:lnRef>
          <a:fillRef idx="0">
            <a:schemeClr val="dk1"/>
          </a:fillRef>
          <a:effectRef idx="2">
            <a:schemeClr val="dk1"/>
          </a:effectRef>
          <a:fontRef idx="minor">
            <a:schemeClr val="tx1"/>
          </a:fontRef>
        </p:style>
      </p:cxn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9799" y="2699657"/>
            <a:ext cx="2548742" cy="2438400"/>
          </a:xfrm>
          <a:prstGeom prst="rect">
            <a:avLst/>
          </a:prstGeom>
        </p:spPr>
      </p:pic>
      <p:sp>
        <p:nvSpPr>
          <p:cNvPr id="5" name="TextBox 4"/>
          <p:cNvSpPr txBox="1"/>
          <p:nvPr/>
        </p:nvSpPr>
        <p:spPr>
          <a:xfrm>
            <a:off x="4862285" y="5428342"/>
            <a:ext cx="3323770" cy="646331"/>
          </a:xfrm>
          <a:prstGeom prst="rect">
            <a:avLst/>
          </a:prstGeom>
          <a:noFill/>
        </p:spPr>
        <p:txBody>
          <a:bodyPr wrap="square" rtlCol="0">
            <a:spAutoFit/>
          </a:bodyPr>
          <a:lstStyle/>
          <a:p>
            <a:pPr algn="ctr"/>
            <a:r>
              <a:rPr lang="en-US" dirty="0" smtClean="0">
                <a:latin typeface="Garamond" pitchFamily="18" charset="0"/>
              </a:rPr>
              <a:t>Andrew Perlman</a:t>
            </a:r>
          </a:p>
          <a:p>
            <a:pPr algn="ctr"/>
            <a:r>
              <a:rPr lang="en-US" dirty="0" smtClean="0">
                <a:latin typeface="Garamond" pitchFamily="18" charset="0"/>
              </a:rPr>
              <a:t>Suffolk University Law School</a:t>
            </a:r>
            <a:endParaRPr lang="en-US" dirty="0">
              <a:latin typeface="Garamond" pitchFamily="18"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2169" y="2754198"/>
            <a:ext cx="2329317" cy="2329317"/>
          </a:xfrm>
          <a:prstGeom prst="rect">
            <a:avLst/>
          </a:prstGeom>
        </p:spPr>
      </p:pic>
      <p:sp>
        <p:nvSpPr>
          <p:cNvPr id="9" name="TextBox 8"/>
          <p:cNvSpPr txBox="1"/>
          <p:nvPr/>
        </p:nvSpPr>
        <p:spPr>
          <a:xfrm>
            <a:off x="1074057" y="5428342"/>
            <a:ext cx="2641600" cy="646331"/>
          </a:xfrm>
          <a:prstGeom prst="rect">
            <a:avLst/>
          </a:prstGeom>
          <a:noFill/>
        </p:spPr>
        <p:txBody>
          <a:bodyPr wrap="square" rtlCol="0">
            <a:spAutoFit/>
          </a:bodyPr>
          <a:lstStyle/>
          <a:p>
            <a:pPr algn="ctr"/>
            <a:r>
              <a:rPr lang="en-US" dirty="0" smtClean="0">
                <a:latin typeface="Garamond" pitchFamily="18" charset="0"/>
              </a:rPr>
              <a:t>Casey Flaherty</a:t>
            </a:r>
          </a:p>
          <a:p>
            <a:pPr algn="ctr"/>
            <a:r>
              <a:rPr lang="en-US" dirty="0" smtClean="0">
                <a:latin typeface="Garamond" pitchFamily="18" charset="0"/>
              </a:rPr>
              <a:t>Cost Control LLC</a:t>
            </a:r>
            <a:endParaRPr lang="en-US" dirty="0">
              <a:latin typeface="Garamond" pitchFamily="18" charset="0"/>
            </a:endParaRPr>
          </a:p>
        </p:txBody>
      </p:sp>
    </p:spTree>
    <p:extLst>
      <p:ext uri="{BB962C8B-B14F-4D97-AF65-F5344CB8AC3E}">
        <p14:creationId xmlns:p14="http://schemas.microsoft.com/office/powerpoint/2010/main" val="84267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normAutofit fontScale="90000"/>
          </a:bodyPr>
          <a:lstStyle/>
          <a:p>
            <a:r>
              <a:rPr lang="en-US" altLang="en-US" smtClean="0"/>
              <a:t>Legal Futurist Richard Susskind Quoting Wayne Gretzky:</a:t>
            </a:r>
          </a:p>
        </p:txBody>
      </p:sp>
      <p:sp>
        <p:nvSpPr>
          <p:cNvPr id="105476" name="Title 1"/>
          <p:cNvSpPr txBox="1">
            <a:spLocks/>
          </p:cNvSpPr>
          <p:nvPr/>
        </p:nvSpPr>
        <p:spPr bwMode="auto">
          <a:xfrm>
            <a:off x="381000" y="4495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itchFamily="34" charset="0"/>
              <a:buChar char="•"/>
              <a:defRPr sz="3200">
                <a:solidFill>
                  <a:schemeClr val="tx1"/>
                </a:solidFill>
                <a:latin typeface="Garamond" pitchFamily="18" charset="0"/>
              </a:defRPr>
            </a:lvl1pPr>
            <a:lvl2pPr marL="742950" indent="-285750" eaLnBrk="0" hangingPunct="0">
              <a:spcBef>
                <a:spcPct val="20000"/>
              </a:spcBef>
              <a:buFont typeface="Arial" pitchFamily="34" charset="0"/>
              <a:buChar char="–"/>
              <a:defRPr sz="2800">
                <a:solidFill>
                  <a:schemeClr val="tx1"/>
                </a:solidFill>
                <a:latin typeface="Garamond" pitchFamily="18" charset="0"/>
              </a:defRPr>
            </a:lvl2pPr>
            <a:lvl3pPr marL="1143000" indent="-228600" eaLnBrk="0" hangingPunct="0">
              <a:spcBef>
                <a:spcPct val="20000"/>
              </a:spcBef>
              <a:buFont typeface="Arial" pitchFamily="34" charset="0"/>
              <a:buChar char="•"/>
              <a:defRPr sz="2400">
                <a:solidFill>
                  <a:schemeClr val="tx1"/>
                </a:solidFill>
                <a:latin typeface="Garamond" pitchFamily="18" charset="0"/>
              </a:defRPr>
            </a:lvl3pPr>
            <a:lvl4pPr marL="1600200" indent="-228600" eaLnBrk="0" hangingPunct="0">
              <a:spcBef>
                <a:spcPct val="20000"/>
              </a:spcBef>
              <a:buFont typeface="Arial" pitchFamily="34" charset="0"/>
              <a:buChar char="–"/>
              <a:defRPr sz="2000">
                <a:solidFill>
                  <a:schemeClr val="tx1"/>
                </a:solidFill>
                <a:latin typeface="Garamond" pitchFamily="18" charset="0"/>
              </a:defRPr>
            </a:lvl4pPr>
            <a:lvl5pPr marL="2057400" indent="-228600" eaLnBrk="0" hangingPunct="0">
              <a:spcBef>
                <a:spcPct val="20000"/>
              </a:spcBef>
              <a:buFont typeface="Arial" pitchFamily="34" charset="0"/>
              <a:buChar char="»"/>
              <a:defRPr sz="2000">
                <a:solidFill>
                  <a:schemeClr val="tx1"/>
                </a:solidFill>
                <a:latin typeface="Garamond" pitchFamily="18"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Garamond" pitchFamily="18"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Garamond" pitchFamily="18"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Garamond" pitchFamily="18"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Garamond" pitchFamily="18" charset="0"/>
              </a:defRPr>
            </a:lvl9pPr>
          </a:lstStyle>
          <a:p>
            <a:pPr algn="ctr" fontAlgn="base">
              <a:spcBef>
                <a:spcPct val="0"/>
              </a:spcBef>
              <a:spcAft>
                <a:spcPct val="0"/>
              </a:spcAft>
              <a:buFontTx/>
              <a:buNone/>
            </a:pPr>
            <a:endParaRPr lang="en-US" altLang="en-US" sz="4400" dirty="0" smtClean="0">
              <a:solidFill>
                <a:srgbClr val="FFFFFF"/>
              </a:solidFill>
            </a:endParaRPr>
          </a:p>
          <a:p>
            <a:pPr algn="ctr" fontAlgn="base">
              <a:spcBef>
                <a:spcPct val="0"/>
              </a:spcBef>
              <a:spcAft>
                <a:spcPct val="0"/>
              </a:spcAft>
              <a:buFontTx/>
              <a:buNone/>
            </a:pPr>
            <a:r>
              <a:rPr lang="en-US" altLang="en-US" sz="4400" dirty="0" smtClean="0">
                <a:solidFill>
                  <a:srgbClr val="FFFFFF"/>
                </a:solidFill>
              </a:rPr>
              <a:t>“</a:t>
            </a:r>
            <a:r>
              <a:rPr lang="en-US" altLang="en-US" sz="4400" dirty="0">
                <a:solidFill>
                  <a:srgbClr val="FFFFFF"/>
                </a:solidFill>
              </a:rPr>
              <a:t>Skate to </a:t>
            </a:r>
            <a:r>
              <a:rPr lang="en-US" altLang="en-US" sz="4400" dirty="0" smtClean="0">
                <a:solidFill>
                  <a:srgbClr val="FFFFFF"/>
                </a:solidFill>
              </a:rPr>
              <a:t>where </a:t>
            </a:r>
            <a:r>
              <a:rPr lang="en-US" altLang="en-US" sz="4400" dirty="0">
                <a:solidFill>
                  <a:srgbClr val="FFFFFF"/>
                </a:solidFill>
              </a:rPr>
              <a:t>the </a:t>
            </a:r>
            <a:r>
              <a:rPr lang="en-US" altLang="en-US" sz="4400" dirty="0" smtClean="0">
                <a:solidFill>
                  <a:srgbClr val="FFFFFF"/>
                </a:solidFill>
              </a:rPr>
              <a:t>puck’s </a:t>
            </a:r>
            <a:r>
              <a:rPr lang="en-US" altLang="en-US" sz="4400" dirty="0">
                <a:solidFill>
                  <a:srgbClr val="FFFFFF"/>
                </a:solidFill>
              </a:rPr>
              <a:t>g</a:t>
            </a:r>
            <a:r>
              <a:rPr lang="en-US" altLang="en-US" sz="4400" dirty="0" smtClean="0">
                <a:solidFill>
                  <a:srgbClr val="FFFFFF"/>
                </a:solidFill>
              </a:rPr>
              <a:t>oing</a:t>
            </a:r>
            <a:r>
              <a:rPr lang="en-US" altLang="en-US" sz="4400" dirty="0">
                <a:solidFill>
                  <a:srgbClr val="FFFFFF"/>
                </a:solidFill>
              </a:rPr>
              <a:t>, n</a:t>
            </a:r>
            <a:r>
              <a:rPr lang="en-US" altLang="en-US" sz="4400" dirty="0" smtClean="0">
                <a:solidFill>
                  <a:srgbClr val="FFFFFF"/>
                </a:solidFill>
              </a:rPr>
              <a:t>ot </a:t>
            </a:r>
            <a:r>
              <a:rPr lang="en-US" altLang="en-US" sz="4400" dirty="0">
                <a:solidFill>
                  <a:srgbClr val="FFFFFF"/>
                </a:solidFill>
              </a:rPr>
              <a:t>w</a:t>
            </a:r>
            <a:r>
              <a:rPr lang="en-US" altLang="en-US" sz="4400" dirty="0" smtClean="0">
                <a:solidFill>
                  <a:srgbClr val="FFFFFF"/>
                </a:solidFill>
              </a:rPr>
              <a:t>here it is.”</a:t>
            </a:r>
            <a:endParaRPr lang="en-US" altLang="en-US" sz="4400" dirty="0">
              <a:solidFill>
                <a:srgbClr val="FFFFFF"/>
              </a:solidFill>
            </a:endParaRPr>
          </a:p>
        </p:txBody>
      </p:sp>
      <p:pic>
        <p:nvPicPr>
          <p:cNvPr id="3" name="Content Placeholder 2"/>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365954" y="1600200"/>
            <a:ext cx="2259691" cy="3099005"/>
          </a:xfrm>
        </p:spPr>
      </p:pic>
    </p:spTree>
    <p:extLst>
      <p:ext uri="{BB962C8B-B14F-4D97-AF65-F5344CB8AC3E}">
        <p14:creationId xmlns:p14="http://schemas.microsoft.com/office/powerpoint/2010/main" val="56430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2143"/>
            <a:ext cx="8229600" cy="1143000"/>
          </a:xfrm>
        </p:spPr>
        <p:txBody>
          <a:bodyPr/>
          <a:lstStyle/>
          <a:p>
            <a:pPr eaLnBrk="1" hangingPunct="1"/>
            <a:r>
              <a:rPr lang="en-US" altLang="en-US" dirty="0" smtClean="0"/>
              <a:t>Where is the </a:t>
            </a:r>
            <a:r>
              <a:rPr lang="en-US" altLang="en-US" dirty="0"/>
              <a:t>P</a:t>
            </a:r>
            <a:r>
              <a:rPr lang="en-US" altLang="en-US" dirty="0" smtClean="0"/>
              <a:t>uck </a:t>
            </a:r>
            <a:r>
              <a:rPr lang="en-US" altLang="en-US" dirty="0"/>
              <a:t>G</a:t>
            </a:r>
            <a:r>
              <a:rPr lang="en-US" altLang="en-US" dirty="0" smtClean="0"/>
              <a:t>oing?  </a:t>
            </a:r>
            <a:br>
              <a:rPr lang="en-US" altLang="en-US" dirty="0" smtClean="0"/>
            </a:br>
            <a:r>
              <a:rPr lang="en-US" altLang="en-US" dirty="0" smtClean="0"/>
              <a:t>Key New Competencies</a:t>
            </a:r>
          </a:p>
        </p:txBody>
      </p:sp>
      <p:sp>
        <p:nvSpPr>
          <p:cNvPr id="3" name="Content Placeholder 2"/>
          <p:cNvSpPr>
            <a:spLocks noGrp="1"/>
          </p:cNvSpPr>
          <p:nvPr>
            <p:ph idx="1"/>
          </p:nvPr>
        </p:nvSpPr>
        <p:spPr>
          <a:xfrm>
            <a:off x="431801" y="1741713"/>
            <a:ext cx="8229600" cy="1935163"/>
          </a:xfrm>
        </p:spPr>
        <p:txBody>
          <a:bodyPr/>
          <a:lstStyle/>
          <a:p>
            <a:pPr eaLnBrk="1" hangingPunct="1"/>
            <a:r>
              <a:rPr lang="en-US" altLang="en-US" dirty="0" smtClean="0"/>
              <a:t>Cybersecurity</a:t>
            </a:r>
          </a:p>
          <a:p>
            <a:pPr eaLnBrk="1" hangingPunct="1"/>
            <a:r>
              <a:rPr lang="en-US" altLang="en-US" dirty="0" smtClean="0"/>
              <a:t>Internet-Based Marketing</a:t>
            </a:r>
          </a:p>
          <a:p>
            <a:pPr eaLnBrk="1" hangingPunct="1"/>
            <a:r>
              <a:rPr lang="en-US" altLang="en-US" dirty="0" smtClean="0"/>
              <a:t>Internet-Based Investigations</a:t>
            </a:r>
          </a:p>
          <a:p>
            <a:pPr eaLnBrk="1" hangingPunct="1"/>
            <a:r>
              <a:rPr lang="en-US" altLang="en-US" dirty="0" smtClean="0"/>
              <a:t>E-Discovery</a:t>
            </a:r>
          </a:p>
          <a:p>
            <a:pPr eaLnBrk="1" hangingPunct="1"/>
            <a:r>
              <a:rPr lang="en-US" altLang="en-US" dirty="0"/>
              <a:t>“New Law” (e.g., expert systems/automated document assembly)</a:t>
            </a:r>
          </a:p>
          <a:p>
            <a:pPr eaLnBrk="1" hangingPunct="1"/>
            <a:r>
              <a:rPr lang="en-US" altLang="en-US" dirty="0" smtClean="0"/>
              <a:t>Effective </a:t>
            </a:r>
            <a:r>
              <a:rPr lang="en-US" altLang="en-US" dirty="0"/>
              <a:t>Use of Established Legal Tech (e.g., word processing)</a:t>
            </a:r>
          </a:p>
          <a:p>
            <a:pPr eaLnBrk="1" hangingPunct="1"/>
            <a:endParaRPr lang="en-US" altLang="en-US" dirty="0" smtClean="0"/>
          </a:p>
          <a:p>
            <a:pPr eaLnBrk="1" hangingPunct="1"/>
            <a:endParaRPr lang="en-US" altLang="en-US" dirty="0" smtClean="0"/>
          </a:p>
        </p:txBody>
      </p:sp>
    </p:spTree>
    <p:extLst>
      <p:ext uri="{BB962C8B-B14F-4D97-AF65-F5344CB8AC3E}">
        <p14:creationId xmlns:p14="http://schemas.microsoft.com/office/powerpoint/2010/main" val="1380244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espoke_new_diagr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970" y="1905000"/>
            <a:ext cx="8108830" cy="2286000"/>
          </a:xfrm>
          <a:prstGeom prst="rect">
            <a:avLst/>
          </a:prstGeom>
        </p:spPr>
      </p:pic>
      <p:sp>
        <p:nvSpPr>
          <p:cNvPr id="3" name="Content Placeholder 2"/>
          <p:cNvSpPr>
            <a:spLocks noGrp="1"/>
          </p:cNvSpPr>
          <p:nvPr>
            <p:ph idx="1"/>
          </p:nvPr>
        </p:nvSpPr>
        <p:spPr>
          <a:xfrm>
            <a:off x="457200" y="1600201"/>
            <a:ext cx="8229600" cy="3352800"/>
          </a:xfrm>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lgn="ctr">
              <a:buNone/>
            </a:pPr>
            <a:r>
              <a:rPr lang="en-US" sz="2000" dirty="0" smtClean="0"/>
              <a:t>Richard </a:t>
            </a:r>
            <a:r>
              <a:rPr lang="en-US" sz="2000" dirty="0"/>
              <a:t>Susskind,  The End of Lawyers? (2010)</a:t>
            </a:r>
          </a:p>
          <a:p>
            <a:pPr marL="0" indent="0">
              <a:buNone/>
            </a:pPr>
            <a:endParaRPr lang="en-US" dirty="0"/>
          </a:p>
        </p:txBody>
      </p:sp>
      <p:sp>
        <p:nvSpPr>
          <p:cNvPr id="4" name="Title 3"/>
          <p:cNvSpPr>
            <a:spLocks noGrp="1"/>
          </p:cNvSpPr>
          <p:nvPr>
            <p:ph type="title"/>
          </p:nvPr>
        </p:nvSpPr>
        <p:spPr/>
        <p:txBody>
          <a:bodyPr/>
          <a:lstStyle/>
          <a:p>
            <a:r>
              <a:rPr lang="en-US" dirty="0" smtClean="0"/>
              <a:t>Why is “new law” important?</a:t>
            </a:r>
            <a:endParaRPr lang="en-US" dirty="0"/>
          </a:p>
        </p:txBody>
      </p:sp>
    </p:spTree>
    <p:extLst>
      <p:ext uri="{BB962C8B-B14F-4D97-AF65-F5344CB8AC3E}">
        <p14:creationId xmlns:p14="http://schemas.microsoft.com/office/powerpoint/2010/main" val="3978951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bg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2335" y="1777139"/>
            <a:ext cx="5839329" cy="4191000"/>
          </a:xfrm>
          <a:prstGeom prst="rect">
            <a:avLst/>
          </a:prstGeom>
        </p:spPr>
      </p:pic>
      <p:sp>
        <p:nvSpPr>
          <p:cNvPr id="3" name="Content Placeholder 2"/>
          <p:cNvSpPr>
            <a:spLocks noGrp="1"/>
          </p:cNvSpPr>
          <p:nvPr>
            <p:ph idx="1"/>
          </p:nvPr>
        </p:nvSpPr>
        <p:spPr>
          <a:xfrm>
            <a:off x="914400" y="304800"/>
            <a:ext cx="7315200" cy="1676400"/>
          </a:xfrm>
        </p:spPr>
        <p:txBody>
          <a:bodyPr>
            <a:normAutofit fontScale="92500" lnSpcReduction="10000"/>
          </a:bodyPr>
          <a:lstStyle/>
          <a:p>
            <a:pPr marL="0" indent="0" algn="ctr">
              <a:buNone/>
            </a:pPr>
            <a:r>
              <a:rPr lang="en-US" sz="3600" dirty="0" smtClean="0">
                <a:solidFill>
                  <a:schemeClr val="accent1"/>
                </a:solidFill>
              </a:rPr>
              <a:t>Lawyers who can think outside the bespoke box</a:t>
            </a:r>
            <a:r>
              <a:rPr lang="en-US" sz="3600" dirty="0">
                <a:solidFill>
                  <a:schemeClr val="accent1"/>
                </a:solidFill>
              </a:rPr>
              <a:t> </a:t>
            </a:r>
            <a:r>
              <a:rPr lang="en-US" sz="3600" dirty="0" smtClean="0">
                <a:solidFill>
                  <a:schemeClr val="accent1"/>
                </a:solidFill>
              </a:rPr>
              <a:t>have an advantage </a:t>
            </a:r>
          </a:p>
          <a:p>
            <a:pPr marL="0" indent="0" algn="ctr">
              <a:buNone/>
            </a:pPr>
            <a:r>
              <a:rPr lang="en-US" sz="3600" dirty="0" smtClean="0">
                <a:solidFill>
                  <a:schemeClr val="accent1"/>
                </a:solidFill>
              </a:rPr>
              <a:t>(marketing and otherwise).</a:t>
            </a:r>
            <a:endParaRPr lang="en-US" sz="3600" dirty="0">
              <a:solidFill>
                <a:schemeClr val="accent1"/>
              </a:solidFill>
            </a:endParaRPr>
          </a:p>
        </p:txBody>
      </p:sp>
    </p:spTree>
    <p:extLst>
      <p:ext uri="{BB962C8B-B14F-4D97-AF65-F5344CB8AC3E}">
        <p14:creationId xmlns:p14="http://schemas.microsoft.com/office/powerpoint/2010/main" val="1018792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3600" dirty="0" smtClean="0"/>
              <a:t>New Law Example:</a:t>
            </a:r>
            <a:br>
              <a:rPr lang="en-US" sz="3600" dirty="0" smtClean="0"/>
            </a:br>
            <a:r>
              <a:rPr lang="en-US" sz="3600" dirty="0" smtClean="0"/>
              <a:t>Disclosure </a:t>
            </a:r>
            <a:r>
              <a:rPr lang="en-US" sz="3600" dirty="0"/>
              <a:t>Dragon (</a:t>
            </a:r>
            <a:r>
              <a:rPr lang="en-US" sz="3600" dirty="0" err="1"/>
              <a:t>SeyfarthLean</a:t>
            </a:r>
            <a:r>
              <a:rPr lang="en-US" sz="3600" dirty="0"/>
              <a:t>/</a:t>
            </a:r>
            <a:r>
              <a:rPr lang="en-US" sz="3600" dirty="0" err="1"/>
              <a:t>Neota</a:t>
            </a:r>
            <a:r>
              <a:rPr lang="en-US" sz="3600" dirty="0"/>
              <a:t> Logic)</a:t>
            </a:r>
            <a:br>
              <a:rPr lang="en-US" sz="3600" dirty="0"/>
            </a:br>
            <a:endParaRPr lang="en-US" sz="3600" dirty="0"/>
          </a:p>
        </p:txBody>
      </p:sp>
      <p:sp>
        <p:nvSpPr>
          <p:cNvPr id="3" name="Content Placeholder 2"/>
          <p:cNvSpPr>
            <a:spLocks noGrp="1"/>
          </p:cNvSpPr>
          <p:nvPr>
            <p:ph idx="1"/>
          </p:nvPr>
        </p:nvSpPr>
        <p:spPr>
          <a:xfrm>
            <a:off x="457200" y="1828800"/>
            <a:ext cx="8229600" cy="4297363"/>
          </a:xfrm>
        </p:spPr>
        <p:txBody>
          <a:bodyPr>
            <a:normAutofit fontScale="92500" lnSpcReduction="20000"/>
          </a:bodyPr>
          <a:lstStyle/>
          <a:p>
            <a:r>
              <a:rPr lang="en-US" dirty="0" smtClean="0"/>
              <a:t>For companies seeking to raise capital, it automates the creation of </a:t>
            </a:r>
            <a:r>
              <a:rPr lang="en-US" dirty="0"/>
              <a:t>a private placement memorandum (PPM) </a:t>
            </a:r>
            <a:r>
              <a:rPr lang="en-US" dirty="0" smtClean="0"/>
              <a:t>and related disclosures along with </a:t>
            </a:r>
            <a:r>
              <a:rPr lang="en-US" dirty="0"/>
              <a:t>supporting exhibits </a:t>
            </a:r>
            <a:r>
              <a:rPr lang="en-US" dirty="0" smtClean="0"/>
              <a:t>to satisfy U.S. law.</a:t>
            </a:r>
          </a:p>
          <a:p>
            <a:pPr marL="0" indent="0">
              <a:buNone/>
            </a:pPr>
            <a:r>
              <a:rPr lang="en-US" dirty="0" smtClean="0"/>
              <a:t> </a:t>
            </a:r>
          </a:p>
          <a:p>
            <a:r>
              <a:rPr lang="en-US" dirty="0" smtClean="0"/>
              <a:t>PPM’s </a:t>
            </a:r>
            <a:r>
              <a:rPr lang="en-US" dirty="0"/>
              <a:t>produced by Disclosure Dragon are expected to reduce the time and cost of preparing legal documentation by up to 80%. </a:t>
            </a:r>
            <a:endParaRPr lang="en-US" dirty="0" smtClean="0"/>
          </a:p>
          <a:p>
            <a:pPr marL="0" indent="0">
              <a:buNone/>
            </a:pPr>
            <a:r>
              <a:rPr lang="en-US" dirty="0"/>
              <a:t/>
            </a:r>
            <a:br>
              <a:rPr lang="en-US" dirty="0"/>
            </a:br>
            <a:endParaRPr lang="en-US" dirty="0"/>
          </a:p>
        </p:txBody>
      </p:sp>
    </p:spTree>
    <p:extLst>
      <p:ext uri="{BB962C8B-B14F-4D97-AF65-F5344CB8AC3E}">
        <p14:creationId xmlns:p14="http://schemas.microsoft.com/office/powerpoint/2010/main" val="4174574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086"/>
            <a:ext cx="8229600" cy="1143000"/>
          </a:xfrm>
        </p:spPr>
        <p:txBody>
          <a:bodyPr/>
          <a:lstStyle/>
          <a:p>
            <a:pPr eaLnBrk="1" hangingPunct="1"/>
            <a:r>
              <a:rPr lang="en-US" altLang="en-US" dirty="0" smtClean="0"/>
              <a:t>Key New Competencies</a:t>
            </a:r>
          </a:p>
        </p:txBody>
      </p:sp>
      <p:sp>
        <p:nvSpPr>
          <p:cNvPr id="3" name="Content Placeholder 2"/>
          <p:cNvSpPr>
            <a:spLocks noGrp="1"/>
          </p:cNvSpPr>
          <p:nvPr>
            <p:ph idx="1"/>
          </p:nvPr>
        </p:nvSpPr>
        <p:spPr>
          <a:xfrm>
            <a:off x="475342" y="1502229"/>
            <a:ext cx="8229600" cy="972457"/>
          </a:xfrm>
        </p:spPr>
        <p:txBody>
          <a:bodyPr/>
          <a:lstStyle/>
          <a:p>
            <a:pPr eaLnBrk="1" hangingPunct="1"/>
            <a:r>
              <a:rPr lang="en-US" altLang="en-US" dirty="0" smtClean="0"/>
              <a:t>Cybersecurity</a:t>
            </a:r>
          </a:p>
          <a:p>
            <a:pPr eaLnBrk="1" hangingPunct="1"/>
            <a:r>
              <a:rPr lang="en-US" altLang="en-US" dirty="0" smtClean="0"/>
              <a:t>Internet-Based Marketing</a:t>
            </a:r>
          </a:p>
          <a:p>
            <a:pPr eaLnBrk="1" hangingPunct="1"/>
            <a:r>
              <a:rPr lang="en-US" altLang="en-US" dirty="0" smtClean="0"/>
              <a:t>Internet-Based Investigations</a:t>
            </a:r>
          </a:p>
          <a:p>
            <a:pPr eaLnBrk="1" hangingPunct="1"/>
            <a:r>
              <a:rPr lang="en-US" altLang="en-US" dirty="0" smtClean="0"/>
              <a:t>E-Discovery</a:t>
            </a:r>
          </a:p>
          <a:p>
            <a:pPr eaLnBrk="1" hangingPunct="1"/>
            <a:r>
              <a:rPr lang="en-US" altLang="en-US" dirty="0"/>
              <a:t>“New Law” (e.g., expert systems/automated document assembly)</a:t>
            </a:r>
          </a:p>
          <a:p>
            <a:pPr eaLnBrk="1" hangingPunct="1"/>
            <a:r>
              <a:rPr lang="en-US" altLang="en-US" dirty="0" smtClean="0"/>
              <a:t>Effective </a:t>
            </a:r>
            <a:r>
              <a:rPr lang="en-US" altLang="en-US" dirty="0"/>
              <a:t>Use of Established Legal Tech (e.g., word processing)</a:t>
            </a:r>
          </a:p>
          <a:p>
            <a:pPr eaLnBrk="1" hangingPunct="1"/>
            <a:endParaRPr lang="en-US" altLang="en-US" dirty="0" smtClean="0"/>
          </a:p>
          <a:p>
            <a:pPr eaLnBrk="1" hangingPunct="1"/>
            <a:endParaRPr lang="en-US" altLang="en-US" dirty="0" smtClean="0"/>
          </a:p>
        </p:txBody>
      </p:sp>
      <p:sp>
        <p:nvSpPr>
          <p:cNvPr id="4" name="Oval 3"/>
          <p:cNvSpPr/>
          <p:nvPr/>
        </p:nvSpPr>
        <p:spPr>
          <a:xfrm>
            <a:off x="261258" y="4659086"/>
            <a:ext cx="8040914" cy="1509485"/>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8440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hiteelephantintheroom.files.wordpress.com/2011/05/i_love_low_hanging_fruit_hat-p148999723577209949qz14_4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0077" y="299861"/>
            <a:ext cx="6258277" cy="6258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9854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8196"/>
            <a:ext cx="7696200" cy="515203"/>
          </a:xfrm>
        </p:spPr>
        <p:txBody>
          <a:bodyPr>
            <a:normAutofit fontScale="90000"/>
          </a:bodyPr>
          <a:lstStyle/>
          <a:p>
            <a:r>
              <a:rPr lang="en-US" sz="3200" dirty="0" smtClean="0"/>
              <a:t>An Example of Inefficiency with Word</a:t>
            </a:r>
            <a:endParaRPr lang="en-US" sz="3200" dirty="0"/>
          </a:p>
        </p:txBody>
      </p:sp>
      <p:pic>
        <p:nvPicPr>
          <p:cNvPr id="6" name="Word Wrong.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01601" y="685800"/>
            <a:ext cx="8940800" cy="5029200"/>
          </a:xfrm>
        </p:spPr>
      </p:pic>
    </p:spTree>
    <p:extLst>
      <p:ext uri="{BB962C8B-B14F-4D97-AF65-F5344CB8AC3E}">
        <p14:creationId xmlns:p14="http://schemas.microsoft.com/office/powerpoint/2010/main" val="3480892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772400" cy="487362"/>
          </a:xfrm>
        </p:spPr>
        <p:txBody>
          <a:bodyPr>
            <a:normAutofit fontScale="90000"/>
          </a:bodyPr>
          <a:lstStyle/>
          <a:p>
            <a:r>
              <a:rPr lang="en-US" dirty="0" smtClean="0"/>
              <a:t>The Better Way</a:t>
            </a:r>
            <a:endParaRPr lang="en-US" dirty="0"/>
          </a:p>
        </p:txBody>
      </p:sp>
      <p:pic>
        <p:nvPicPr>
          <p:cNvPr id="4" name="Word Right.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7279" y="685800"/>
            <a:ext cx="9110133" cy="5124450"/>
          </a:xfrm>
        </p:spPr>
      </p:pic>
    </p:spTree>
    <p:extLst>
      <p:ext uri="{BB962C8B-B14F-4D97-AF65-F5344CB8AC3E}">
        <p14:creationId xmlns:p14="http://schemas.microsoft.com/office/powerpoint/2010/main" val="1873447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771" y="2582409"/>
            <a:ext cx="8229600" cy="1143000"/>
          </a:xfrm>
        </p:spPr>
        <p:txBody>
          <a:bodyPr/>
          <a:lstStyle/>
          <a:p>
            <a:r>
              <a:rPr lang="en-US" dirty="0" smtClean="0"/>
              <a:t>Are lawyers good at this?</a:t>
            </a:r>
            <a:endParaRPr lang="en-US" dirty="0"/>
          </a:p>
        </p:txBody>
      </p:sp>
    </p:spTree>
    <p:extLst>
      <p:ext uri="{BB962C8B-B14F-4D97-AF65-F5344CB8AC3E}">
        <p14:creationId xmlns:p14="http://schemas.microsoft.com/office/powerpoint/2010/main" val="2385373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57828"/>
            <a:ext cx="8229600" cy="4282849"/>
          </a:xfrm>
        </p:spPr>
        <p:txBody>
          <a:bodyPr/>
          <a:lstStyle/>
          <a:p>
            <a:pPr marL="0" indent="0" algn="ctr">
              <a:buNone/>
            </a:pPr>
            <a:r>
              <a:rPr lang="en-US" sz="4800" dirty="0" smtClean="0"/>
              <a:t>Technological competence is </a:t>
            </a:r>
            <a:r>
              <a:rPr lang="en-US" sz="4800" i="1" dirty="0" smtClean="0"/>
              <a:t>not </a:t>
            </a:r>
            <a:r>
              <a:rPr lang="en-US" sz="4800" dirty="0" smtClean="0"/>
              <a:t>just about marketing.</a:t>
            </a:r>
          </a:p>
          <a:p>
            <a:pPr marL="0" indent="0" algn="ctr">
              <a:buNone/>
            </a:pPr>
            <a:endParaRPr lang="en-US" sz="4800" dirty="0"/>
          </a:p>
          <a:p>
            <a:pPr marL="0" indent="0" algn="ctr">
              <a:buNone/>
            </a:pPr>
            <a:endParaRPr lang="en-US" sz="4800" dirty="0"/>
          </a:p>
          <a:p>
            <a:pPr marL="0" indent="0" algn="ctr">
              <a:buNone/>
            </a:pPr>
            <a:endParaRPr lang="en-US" sz="4800" dirty="0"/>
          </a:p>
        </p:txBody>
      </p:sp>
    </p:spTree>
    <p:custDataLst>
      <p:tags r:id="rId1"/>
    </p:custDataLst>
    <p:extLst>
      <p:ext uri="{BB962C8B-B14F-4D97-AF65-F5344CB8AC3E}">
        <p14:creationId xmlns:p14="http://schemas.microsoft.com/office/powerpoint/2010/main" val="886937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90172" y="470614"/>
            <a:ext cx="6590393" cy="5970896"/>
          </a:xfrm>
        </p:spPr>
      </p:pic>
    </p:spTree>
    <p:extLst>
      <p:ext uri="{BB962C8B-B14F-4D97-AF65-F5344CB8AC3E}">
        <p14:creationId xmlns:p14="http://schemas.microsoft.com/office/powerpoint/2010/main" val="2865214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912" y="2598059"/>
            <a:ext cx="9067088" cy="1088051"/>
          </a:xfrm>
          <a:prstGeom prst="rect">
            <a:avLst/>
          </a:prstGeom>
        </p:spPr>
      </p:pic>
    </p:spTree>
    <p:extLst>
      <p:ext uri="{BB962C8B-B14F-4D97-AF65-F5344CB8AC3E}">
        <p14:creationId xmlns:p14="http://schemas.microsoft.com/office/powerpoint/2010/main" val="3018820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036287" y="329026"/>
            <a:ext cx="6845443" cy="619994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37714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0393" y="2012509"/>
            <a:ext cx="9023608" cy="2975870"/>
          </a:xfrm>
          <a:prstGeom prst="rect">
            <a:avLst/>
          </a:prstGeom>
        </p:spPr>
      </p:pic>
    </p:spTree>
    <p:extLst>
      <p:ext uri="{BB962C8B-B14F-4D97-AF65-F5344CB8AC3E}">
        <p14:creationId xmlns:p14="http://schemas.microsoft.com/office/powerpoint/2010/main" val="3218449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77586" y="2178505"/>
            <a:ext cx="8654143" cy="2252660"/>
          </a:xfrm>
          <a:prstGeom prst="rect">
            <a:avLst/>
          </a:prstGeom>
        </p:spPr>
      </p:pic>
    </p:spTree>
    <p:extLst>
      <p:ext uri="{BB962C8B-B14F-4D97-AF65-F5344CB8AC3E}">
        <p14:creationId xmlns:p14="http://schemas.microsoft.com/office/powerpoint/2010/main" val="2384457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 b="45738"/>
          <a:stretch/>
        </p:blipFill>
        <p:spPr>
          <a:xfrm>
            <a:off x="127408" y="1289956"/>
            <a:ext cx="8832035" cy="3967844"/>
          </a:xfrm>
          <a:prstGeom prst="rect">
            <a:avLst/>
          </a:prstGeom>
        </p:spPr>
      </p:pic>
    </p:spTree>
    <p:extLst>
      <p:ext uri="{BB962C8B-B14F-4D97-AF65-F5344CB8AC3E}">
        <p14:creationId xmlns:p14="http://schemas.microsoft.com/office/powerpoint/2010/main" val="1680003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5314" y="2393002"/>
            <a:ext cx="8956222" cy="2255641"/>
          </a:xfrm>
          <a:prstGeom prst="rect">
            <a:avLst/>
          </a:prstGeom>
        </p:spPr>
      </p:pic>
    </p:spTree>
    <p:extLst>
      <p:ext uri="{BB962C8B-B14F-4D97-AF65-F5344CB8AC3E}">
        <p14:creationId xmlns:p14="http://schemas.microsoft.com/office/powerpoint/2010/main" val="2931339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0629" y="1540483"/>
            <a:ext cx="8954775" cy="3407074"/>
          </a:xfrm>
          <a:prstGeom prst="rect">
            <a:avLst/>
          </a:prstGeom>
        </p:spPr>
      </p:pic>
    </p:spTree>
    <p:extLst>
      <p:ext uri="{BB962C8B-B14F-4D97-AF65-F5344CB8AC3E}">
        <p14:creationId xmlns:p14="http://schemas.microsoft.com/office/powerpoint/2010/main" val="254154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3445" y="74480"/>
            <a:ext cx="8917109" cy="626923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478230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6503" y="280549"/>
            <a:ext cx="8930994" cy="6577451"/>
          </a:xfrm>
          <a:prstGeom prst="rect">
            <a:avLst/>
          </a:prstGeom>
        </p:spPr>
      </p:pic>
    </p:spTree>
    <p:extLst>
      <p:ext uri="{BB962C8B-B14F-4D97-AF65-F5344CB8AC3E}">
        <p14:creationId xmlns:p14="http://schemas.microsoft.com/office/powerpoint/2010/main" val="549151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022693" y="2449661"/>
            <a:ext cx="4958678" cy="1077218"/>
          </a:xfrm>
          <a:prstGeom prst="rect">
            <a:avLst/>
          </a:prstGeom>
          <a:noFill/>
        </p:spPr>
        <p:txBody>
          <a:bodyPr wrap="square" lIns="91440" tIns="45720" rIns="91440" bIns="45720">
            <a:spAutoFit/>
          </a:bodyPr>
          <a:lstStyle/>
          <a:p>
            <a:pPr algn="ctr"/>
            <a:r>
              <a:rPr lang="en-US" sz="6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Legal Ethics</a:t>
            </a:r>
            <a:endParaRPr lang="en-US" sz="6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801859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772400" cy="1143000"/>
          </a:xfrm>
        </p:spPr>
        <p:txBody>
          <a:bodyPr/>
          <a:lstStyle/>
          <a:p>
            <a:r>
              <a:rPr lang="en-US" dirty="0" smtClean="0"/>
              <a:t>The Objection</a:t>
            </a:r>
            <a:endParaRPr lang="en-US" dirty="0"/>
          </a:p>
        </p:txBody>
      </p:sp>
      <p:sp>
        <p:nvSpPr>
          <p:cNvPr id="3" name="Content Placeholder 2"/>
          <p:cNvSpPr>
            <a:spLocks noGrp="1"/>
          </p:cNvSpPr>
          <p:nvPr>
            <p:ph idx="1"/>
          </p:nvPr>
        </p:nvSpPr>
        <p:spPr>
          <a:xfrm>
            <a:off x="914400" y="1371600"/>
            <a:ext cx="7772400" cy="4221163"/>
          </a:xfrm>
        </p:spPr>
        <p:txBody>
          <a:bodyPr/>
          <a:lstStyle/>
          <a:p>
            <a:r>
              <a:rPr lang="en-US" dirty="0" smtClean="0"/>
              <a:t>Shouldn’t lawyers just delegate this stuff to staff?</a:t>
            </a:r>
          </a:p>
          <a:p>
            <a:pPr marL="0" indent="0">
              <a:buNone/>
            </a:pPr>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2514600"/>
            <a:ext cx="3810000" cy="3352800"/>
          </a:xfrm>
          <a:prstGeom prst="rect">
            <a:avLst/>
          </a:prstGeom>
        </p:spPr>
      </p:pic>
      <p:sp>
        <p:nvSpPr>
          <p:cNvPr id="5" name="TextBox 4"/>
          <p:cNvSpPr txBox="1">
            <a:spLocks noChangeArrowheads="1"/>
          </p:cNvSpPr>
          <p:nvPr/>
        </p:nvSpPr>
        <p:spPr bwMode="auto">
          <a:xfrm>
            <a:off x="2400300" y="5867400"/>
            <a:ext cx="43434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dirty="0"/>
              <a:t>Image courtesy of freedigitalphotos.net &amp; Stuart Miles</a:t>
            </a:r>
          </a:p>
        </p:txBody>
      </p:sp>
    </p:spTree>
    <p:extLst>
      <p:ext uri="{BB962C8B-B14F-4D97-AF65-F5344CB8AC3E}">
        <p14:creationId xmlns:p14="http://schemas.microsoft.com/office/powerpoint/2010/main" val="3058521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77687" y="1264483"/>
            <a:ext cx="8388626" cy="4329034"/>
          </a:xfrm>
          <a:prstGeom prst="rect">
            <a:avLst/>
          </a:prstGeom>
          <a:ln>
            <a:noFill/>
          </a:ln>
          <a:effectLst>
            <a:outerShdw blurRad="190500" algn="tl" rotWithShape="0">
              <a:srgbClr val="000000">
                <a:alpha val="70000"/>
              </a:srgbClr>
            </a:outerShdw>
          </a:effectLst>
        </p:spPr>
      </p:pic>
      <p:sp>
        <p:nvSpPr>
          <p:cNvPr id="5" name="Rectangle 4"/>
          <p:cNvSpPr/>
          <p:nvPr/>
        </p:nvSpPr>
        <p:spPr>
          <a:xfrm>
            <a:off x="506896" y="4214192"/>
            <a:ext cx="5168347" cy="347869"/>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3816626" y="6361043"/>
            <a:ext cx="5188226" cy="338554"/>
          </a:xfrm>
          <a:prstGeom prst="rect">
            <a:avLst/>
          </a:prstGeom>
          <a:noFill/>
        </p:spPr>
        <p:txBody>
          <a:bodyPr wrap="square" rtlCol="0">
            <a:spAutoFit/>
          </a:bodyPr>
          <a:lstStyle/>
          <a:p>
            <a:r>
              <a:rPr lang="en-US" sz="1600" dirty="0" smtClean="0">
                <a:solidFill>
                  <a:prstClr val="black"/>
                </a:solidFill>
              </a:rPr>
              <a:t>Source: 2012 Survey, National Conference of Bar Examiners</a:t>
            </a:r>
            <a:endParaRPr lang="en-US" sz="1600" dirty="0">
              <a:solidFill>
                <a:prstClr val="black"/>
              </a:solidFill>
            </a:endParaRPr>
          </a:p>
        </p:txBody>
      </p:sp>
    </p:spTree>
    <p:extLst>
      <p:ext uri="{BB962C8B-B14F-4D97-AF65-F5344CB8AC3E}">
        <p14:creationId xmlns:p14="http://schemas.microsoft.com/office/powerpoint/2010/main" val="3071560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86997" y="1900719"/>
            <a:ext cx="8607871" cy="3000054"/>
          </a:xfrm>
          <a:prstGeom prst="rect">
            <a:avLst/>
          </a:prstGeom>
        </p:spPr>
      </p:pic>
    </p:spTree>
    <p:extLst>
      <p:ext uri="{BB962C8B-B14F-4D97-AF65-F5344CB8AC3E}">
        <p14:creationId xmlns:p14="http://schemas.microsoft.com/office/powerpoint/2010/main" val="2470910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70929" y="2270588"/>
            <a:ext cx="8802142" cy="2024009"/>
          </a:xfrm>
          <a:prstGeom prst="rect">
            <a:avLst/>
          </a:prstGeom>
        </p:spPr>
      </p:pic>
    </p:spTree>
    <p:extLst>
      <p:ext uri="{BB962C8B-B14F-4D97-AF65-F5344CB8AC3E}">
        <p14:creationId xmlns:p14="http://schemas.microsoft.com/office/powerpoint/2010/main" val="2080362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74374" y="2123049"/>
            <a:ext cx="3218259" cy="2193131"/>
          </a:xfrm>
          <a:prstGeom prst="rect">
            <a:avLst/>
          </a:prstGeom>
          <a:ln>
            <a:noFill/>
          </a:ln>
          <a:effectLst>
            <a:outerShdw blurRad="190500" algn="tl" rotWithShape="0">
              <a:srgbClr val="000000">
                <a:alpha val="70000"/>
              </a:srgbClr>
            </a:outerShdw>
          </a:effectLst>
        </p:spPr>
      </p:pic>
      <p:pic>
        <p:nvPicPr>
          <p:cNvPr id="4" name="Picture 3"/>
          <p:cNvPicPr>
            <a:picLocks noChangeAspect="1"/>
          </p:cNvPicPr>
          <p:nvPr/>
        </p:nvPicPr>
        <p:blipFill>
          <a:blip r:embed="rId3"/>
          <a:stretch>
            <a:fillRect/>
          </a:stretch>
        </p:blipFill>
        <p:spPr>
          <a:xfrm>
            <a:off x="504304" y="2286000"/>
            <a:ext cx="8343900" cy="1333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300" y="2123049"/>
            <a:ext cx="8839303" cy="2278049"/>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5"/>
          <a:stretch>
            <a:fillRect/>
          </a:stretch>
        </p:blipFill>
        <p:spPr>
          <a:xfrm>
            <a:off x="447258" y="2219851"/>
            <a:ext cx="8457991" cy="199952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44374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Responses</a:t>
            </a:r>
            <a:endParaRPr lang="en-US" dirty="0"/>
          </a:p>
        </p:txBody>
      </p:sp>
      <p:sp>
        <p:nvSpPr>
          <p:cNvPr id="3" name="Content Placeholder 2"/>
          <p:cNvSpPr>
            <a:spLocks noGrp="1"/>
          </p:cNvSpPr>
          <p:nvPr>
            <p:ph idx="1"/>
          </p:nvPr>
        </p:nvSpPr>
        <p:spPr>
          <a:xfrm>
            <a:off x="914400" y="1447800"/>
            <a:ext cx="7772400" cy="4525963"/>
          </a:xfrm>
        </p:spPr>
        <p:txBody>
          <a:bodyPr/>
          <a:lstStyle/>
          <a:p>
            <a:r>
              <a:rPr lang="en-US" dirty="0" smtClean="0"/>
              <a:t>Easier/quicker to do it than delegate it</a:t>
            </a:r>
          </a:p>
          <a:p>
            <a:r>
              <a:rPr lang="en-US" dirty="0"/>
              <a:t>Staff might not do it the right way  </a:t>
            </a:r>
          </a:p>
          <a:p>
            <a:pPr lvl="1"/>
            <a:r>
              <a:rPr lang="en-US" dirty="0"/>
              <a:t>Rule 5.3 (duty to supervise non-lawyer assistance)</a:t>
            </a:r>
          </a:p>
          <a:p>
            <a:r>
              <a:rPr lang="en-US" dirty="0" smtClean="0"/>
              <a:t>Version control; need to keep working</a:t>
            </a:r>
          </a:p>
          <a:p>
            <a:r>
              <a:rPr lang="en-US" dirty="0" smtClean="0"/>
              <a:t>The need arises after hours</a:t>
            </a:r>
          </a:p>
          <a:p>
            <a:r>
              <a:rPr lang="en-US" dirty="0" smtClean="0"/>
              <a:t>If staff really do it, audit the staff</a:t>
            </a:r>
            <a:endParaRPr lang="en-US" dirty="0"/>
          </a:p>
          <a:p>
            <a:endParaRPr lang="en-US" dirty="0"/>
          </a:p>
        </p:txBody>
      </p:sp>
    </p:spTree>
    <p:extLst>
      <p:ext uri="{BB962C8B-B14F-4D97-AF65-F5344CB8AC3E}">
        <p14:creationId xmlns:p14="http://schemas.microsoft.com/office/powerpoint/2010/main" val="39901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Uses</a:t>
            </a:r>
            <a:endParaRPr lang="en-US" dirty="0"/>
          </a:p>
        </p:txBody>
      </p:sp>
      <p:sp>
        <p:nvSpPr>
          <p:cNvPr id="3" name="Content Placeholder 2"/>
          <p:cNvSpPr>
            <a:spLocks noGrp="1"/>
          </p:cNvSpPr>
          <p:nvPr>
            <p:ph idx="1"/>
          </p:nvPr>
        </p:nvSpPr>
        <p:spPr/>
        <p:txBody>
          <a:bodyPr/>
          <a:lstStyle/>
          <a:p>
            <a:r>
              <a:rPr lang="en-US" dirty="0" smtClean="0"/>
              <a:t>RFPs</a:t>
            </a:r>
          </a:p>
          <a:p>
            <a:r>
              <a:rPr lang="en-US" dirty="0" smtClean="0"/>
              <a:t>Rate Negotiations</a:t>
            </a:r>
          </a:p>
          <a:p>
            <a:r>
              <a:rPr lang="en-US" dirty="0" smtClean="0"/>
              <a:t>Internal Assessments</a:t>
            </a:r>
          </a:p>
          <a:p>
            <a:r>
              <a:rPr lang="en-US" dirty="0" smtClean="0"/>
              <a:t>Improved Efficiency (especially when using AFAs)</a:t>
            </a:r>
          </a:p>
          <a:p>
            <a:r>
              <a:rPr lang="en-US" dirty="0" smtClean="0"/>
              <a:t>Marketing</a:t>
            </a:r>
          </a:p>
          <a:p>
            <a:endParaRPr lang="en-US" dirty="0"/>
          </a:p>
        </p:txBody>
      </p:sp>
    </p:spTree>
    <p:extLst>
      <p:ext uri="{BB962C8B-B14F-4D97-AF65-F5344CB8AC3E}">
        <p14:creationId xmlns:p14="http://schemas.microsoft.com/office/powerpoint/2010/main" val="1627236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609600"/>
            <a:ext cx="8229600" cy="1143000"/>
          </a:xfrm>
        </p:spPr>
        <p:txBody>
          <a:bodyPr rtlCol="0">
            <a:normAutofit fontScale="90000"/>
          </a:bodyPr>
          <a:lstStyle/>
          <a:p>
            <a:pPr eaLnBrk="1" fontAlgn="auto" hangingPunct="1">
              <a:spcAft>
                <a:spcPts val="0"/>
              </a:spcAft>
              <a:defRPr/>
            </a:pPr>
            <a:r>
              <a:rPr lang="en-US" sz="3800" dirty="0" smtClean="0"/>
              <a:t>Model Rule 1.1 on a </a:t>
            </a:r>
            <a:br>
              <a:rPr lang="en-US" sz="3800" dirty="0" smtClean="0"/>
            </a:br>
            <a:r>
              <a:rPr lang="en-US" sz="3800" dirty="0" smtClean="0"/>
              <a:t>Lawyer’s Duty of Competence </a:t>
            </a:r>
            <a:r>
              <a:rPr lang="en-US" sz="3200" dirty="0" smtClean="0"/>
              <a:t/>
            </a:r>
            <a:br>
              <a:rPr lang="en-US" sz="3200" dirty="0" smtClean="0"/>
            </a:br>
            <a:endParaRPr lang="en-US" sz="3200" dirty="0" smtClean="0"/>
          </a:p>
        </p:txBody>
      </p:sp>
      <p:sp>
        <p:nvSpPr>
          <p:cNvPr id="39939" name="Content Placeholder 2"/>
          <p:cNvSpPr>
            <a:spLocks noGrp="1"/>
          </p:cNvSpPr>
          <p:nvPr>
            <p:ph idx="1"/>
          </p:nvPr>
        </p:nvSpPr>
        <p:spPr>
          <a:xfrm>
            <a:off x="609600" y="2133600"/>
            <a:ext cx="8153400" cy="3733800"/>
          </a:xfrm>
        </p:spPr>
        <p:txBody>
          <a:bodyPr/>
          <a:lstStyle/>
          <a:p>
            <a:pPr marL="0" indent="0" algn="just" eaLnBrk="1" hangingPunct="1">
              <a:buFont typeface="Wingdings" pitchFamily="2" charset="2"/>
              <a:buNone/>
            </a:pPr>
            <a:r>
              <a:rPr lang="en-US" altLang="en-US" dirty="0" smtClean="0"/>
              <a:t>Comment [8] To maintain the requisite knowledge and skill, a lawyer should keep abreast of changes in the law and its practice, </a:t>
            </a:r>
            <a:r>
              <a:rPr lang="en-US" altLang="en-US" u="sng" dirty="0" smtClean="0"/>
              <a:t>including the benefits and risks associated with relevant technology,</a:t>
            </a:r>
            <a:r>
              <a:rPr lang="en-US" altLang="en-US" dirty="0" smtClean="0"/>
              <a:t> engage in continuing study and education and comply with all continuing legal education requirements to which the lawyer is subject.</a:t>
            </a:r>
          </a:p>
        </p:txBody>
      </p:sp>
    </p:spTree>
    <p:custDataLst>
      <p:tags r:id="rId1"/>
    </p:custDataLst>
    <p:extLst>
      <p:ext uri="{BB962C8B-B14F-4D97-AF65-F5344CB8AC3E}">
        <p14:creationId xmlns:p14="http://schemas.microsoft.com/office/powerpoint/2010/main" val="3075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765" y="1524000"/>
            <a:ext cx="8229600" cy="1143000"/>
          </a:xfrm>
        </p:spPr>
        <p:txBody>
          <a:bodyPr>
            <a:normAutofit/>
          </a:bodyPr>
          <a:lstStyle/>
          <a:p>
            <a:r>
              <a:rPr lang="en-US" dirty="0" smtClean="0"/>
              <a:t>What is the typical </a:t>
            </a:r>
            <a:r>
              <a:rPr lang="en-US" dirty="0"/>
              <a:t>l</a:t>
            </a:r>
            <a:r>
              <a:rPr lang="en-US" dirty="0" smtClean="0"/>
              <a:t>awyer reaction?</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5167" y="3276600"/>
            <a:ext cx="4915930" cy="2133600"/>
          </a:xfrm>
          <a:prstGeom prst="rect">
            <a:avLst/>
          </a:prstGeom>
          <a:ln>
            <a:solidFill>
              <a:schemeClr val="tx2">
                <a:lumMod val="95000"/>
              </a:schemeClr>
            </a:solidFill>
          </a:ln>
        </p:spPr>
      </p:pic>
    </p:spTree>
    <p:extLst>
      <p:ext uri="{BB962C8B-B14F-4D97-AF65-F5344CB8AC3E}">
        <p14:creationId xmlns:p14="http://schemas.microsoft.com/office/powerpoint/2010/main" val="1124256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590800"/>
            <a:ext cx="8229600" cy="1143000"/>
          </a:xfrm>
        </p:spPr>
        <p:txBody>
          <a:bodyPr/>
          <a:lstStyle/>
          <a:p>
            <a:r>
              <a:rPr lang="en-US" dirty="0" smtClean="0"/>
              <a:t>Why are lawyers slow to adapt?</a:t>
            </a:r>
            <a:br>
              <a:rPr lang="en-US" dirty="0" smtClean="0"/>
            </a:br>
            <a:r>
              <a:rPr lang="en-US" dirty="0" smtClean="0"/>
              <a:t>(And why do adaptable lawyers have an advantage?)</a:t>
            </a:r>
            <a:endParaRPr lang="en-US" dirty="0"/>
          </a:p>
        </p:txBody>
      </p:sp>
    </p:spTree>
    <p:extLst>
      <p:ext uri="{BB962C8B-B14F-4D97-AF65-F5344CB8AC3E}">
        <p14:creationId xmlns:p14="http://schemas.microsoft.com/office/powerpoint/2010/main" val="1719447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964" y="1828800"/>
            <a:ext cx="7772400" cy="1143000"/>
          </a:xfrm>
        </p:spPr>
        <p:txBody>
          <a:bodyPr>
            <a:normAutofit fontScale="90000"/>
          </a:bodyPr>
          <a:lstStyle/>
          <a:p>
            <a:r>
              <a:rPr lang="en-US" sz="4900" dirty="0">
                <a:latin typeface="Garamond" pitchFamily="18" charset="0"/>
              </a:rPr>
              <a:t>A long time ago, at a </a:t>
            </a:r>
            <a:r>
              <a:rPr lang="en-US" dirty="0" smtClean="0">
                <a:latin typeface="Garamond" pitchFamily="18" charset="0"/>
              </a:rPr>
              <a:t/>
            </a:r>
            <a:br>
              <a:rPr lang="en-US" dirty="0" smtClean="0">
                <a:latin typeface="Garamond" pitchFamily="18" charset="0"/>
              </a:rPr>
            </a:br>
            <a:endParaRPr lang="en-US" dirty="0">
              <a:latin typeface="Garamond" pitchFamily="18" charset="0"/>
            </a:endParaRPr>
          </a:p>
        </p:txBody>
      </p:sp>
      <p:sp>
        <p:nvSpPr>
          <p:cNvPr id="4" name="Rectangle 3"/>
          <p:cNvSpPr/>
          <p:nvPr/>
        </p:nvSpPr>
        <p:spPr>
          <a:xfrm>
            <a:off x="838200" y="2766392"/>
            <a:ext cx="7848600" cy="769441"/>
          </a:xfrm>
          <a:prstGeom prst="rect">
            <a:avLst/>
          </a:prstGeom>
        </p:spPr>
        <p:txBody>
          <a:bodyPr wrap="square" lIns="91438" tIns="45720" rIns="91438" bIns="45720">
            <a:spAutoFit/>
          </a:bodyPr>
          <a:lstStyle/>
          <a:p>
            <a:pPr algn="ctr" fontAlgn="base">
              <a:spcBef>
                <a:spcPct val="0"/>
              </a:spcBef>
              <a:spcAft>
                <a:spcPct val="0"/>
              </a:spcAft>
            </a:pPr>
            <a:r>
              <a:rPr lang="en-US" sz="4400" dirty="0">
                <a:solidFill>
                  <a:srgbClr val="FFFFFF"/>
                </a:solidFill>
              </a:rPr>
              <a:t>law school (not) very far away…</a:t>
            </a:r>
            <a:endParaRPr lang="en-US" dirty="0">
              <a:solidFill>
                <a:srgbClr val="FFFFFF"/>
              </a:solidFill>
            </a:endParaRPr>
          </a:p>
        </p:txBody>
      </p:sp>
    </p:spTree>
    <p:extLst>
      <p:ext uri="{BB962C8B-B14F-4D97-AF65-F5344CB8AC3E}">
        <p14:creationId xmlns:p14="http://schemas.microsoft.com/office/powerpoint/2010/main" val="3043324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0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0" fill="hold"/>
                                        <p:tgtEl>
                                          <p:spTgt spid="4"/>
                                        </p:tgtEl>
                                        <p:attrNameLst>
                                          <p:attrName>ppt_x</p:attrName>
                                        </p:attrNameLst>
                                      </p:cBhvr>
                                      <p:tavLst>
                                        <p:tav tm="0">
                                          <p:val>
                                            <p:strVal val="#ppt_x"/>
                                          </p:val>
                                        </p:tav>
                                        <p:tav tm="100000">
                                          <p:val>
                                            <p:strVal val="#ppt_x"/>
                                          </p:val>
                                        </p:tav>
                                      </p:tavLst>
                                    </p:anim>
                                    <p:anim calcmode="lin" valueType="num">
                                      <p:cBhvr additive="base">
                                        <p:cTn id="12"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chemeClr val="bg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sp>
        <p:nvSpPr>
          <p:cNvPr id="2" name="Title 1"/>
          <p:cNvSpPr>
            <a:spLocks noGrp="1"/>
          </p:cNvSpPr>
          <p:nvPr>
            <p:ph type="title"/>
          </p:nvPr>
        </p:nvSpPr>
        <p:spPr>
          <a:xfrm>
            <a:off x="609600" y="762000"/>
            <a:ext cx="8229600" cy="1143000"/>
          </a:xfrm>
        </p:spPr>
        <p:txBody>
          <a:bodyPr>
            <a:normAutofit/>
          </a:bodyPr>
          <a:lstStyle/>
          <a:p>
            <a:r>
              <a:rPr lang="en-US" sz="4000" dirty="0" smtClean="0">
                <a:solidFill>
                  <a:schemeClr val="accent1"/>
                </a:solidFill>
                <a:latin typeface="Garamond" pitchFamily="18" charset="0"/>
              </a:rPr>
              <a:t>Legal Education in the Past</a:t>
            </a:r>
            <a:endParaRPr lang="en-US" sz="4000" dirty="0">
              <a:solidFill>
                <a:schemeClr val="accent1"/>
              </a:solidFill>
              <a:latin typeface="Garamond" pitchFamily="18" charset="0"/>
            </a:endParaRP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5223" r="5214"/>
          <a:stretch/>
        </p:blipFill>
        <p:spPr>
          <a:xfrm>
            <a:off x="3429000" y="1822862"/>
            <a:ext cx="2743200" cy="2450275"/>
          </a:xfrm>
        </p:spPr>
      </p:pic>
      <p:sp>
        <p:nvSpPr>
          <p:cNvPr id="5" name="TextBox 4"/>
          <p:cNvSpPr txBox="1"/>
          <p:nvPr/>
        </p:nvSpPr>
        <p:spPr>
          <a:xfrm>
            <a:off x="3124200" y="4587498"/>
            <a:ext cx="3429000" cy="369332"/>
          </a:xfrm>
          <a:prstGeom prst="rect">
            <a:avLst/>
          </a:prstGeom>
          <a:noFill/>
        </p:spPr>
        <p:txBody>
          <a:bodyPr wrap="square" rtlCol="0">
            <a:spAutoFit/>
          </a:bodyPr>
          <a:lstStyle/>
          <a:p>
            <a:pPr algn="ctr" fontAlgn="base">
              <a:spcBef>
                <a:spcPct val="0"/>
              </a:spcBef>
              <a:spcAft>
                <a:spcPct val="0"/>
              </a:spcAft>
            </a:pPr>
            <a:r>
              <a:rPr lang="en-US" dirty="0" smtClean="0">
                <a:solidFill>
                  <a:srgbClr val="000000"/>
                </a:solidFill>
              </a:rPr>
              <a:t>Christopher Columbus </a:t>
            </a:r>
            <a:r>
              <a:rPr lang="en-US" dirty="0" err="1" smtClean="0">
                <a:solidFill>
                  <a:srgbClr val="000000"/>
                </a:solidFill>
              </a:rPr>
              <a:t>Langdell</a:t>
            </a:r>
            <a:r>
              <a:rPr lang="en-US" dirty="0" smtClean="0">
                <a:solidFill>
                  <a:srgbClr val="000000"/>
                </a:solidFill>
              </a:rPr>
              <a:t> </a:t>
            </a:r>
          </a:p>
        </p:txBody>
      </p:sp>
      <p:cxnSp>
        <p:nvCxnSpPr>
          <p:cNvPr id="9" name="Straight Connector 8"/>
          <p:cNvCxnSpPr/>
          <p:nvPr/>
        </p:nvCxnSpPr>
        <p:spPr>
          <a:xfrm>
            <a:off x="0" y="4495800"/>
            <a:ext cx="9144000" cy="0"/>
          </a:xfrm>
          <a:prstGeom prst="line">
            <a:avLst/>
          </a:prstGeom>
          <a:ln w="38100" cmpd="sng">
            <a:solidFill>
              <a:schemeClr val="bg1">
                <a:lumMod val="50000"/>
              </a:schemeClr>
            </a:solidFill>
          </a:ln>
          <a:effectLst>
            <a:outerShdw blurRad="50800" dist="38100" dir="8100000" algn="tr" rotWithShape="0">
              <a:prstClr val="black">
                <a:alpha val="40000"/>
              </a:prstClr>
            </a:outerShdw>
          </a:effectLst>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189725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263" y="495300"/>
            <a:ext cx="7162800" cy="4495800"/>
          </a:xfrm>
        </p:spPr>
        <p:txBody>
          <a:bodyPr>
            <a:normAutofit/>
          </a:bodyPr>
          <a:lstStyle/>
          <a:p>
            <a:r>
              <a:rPr lang="en-US" dirty="0" smtClean="0">
                <a:latin typeface="Garamond" pitchFamily="18" charset="0"/>
              </a:rPr>
              <a:t>In law school,</a:t>
            </a:r>
            <a:br>
              <a:rPr lang="en-US" dirty="0" smtClean="0">
                <a:latin typeface="Garamond" pitchFamily="18" charset="0"/>
              </a:rPr>
            </a:br>
            <a:r>
              <a:rPr lang="en-US" dirty="0" smtClean="0">
                <a:latin typeface="Garamond" pitchFamily="18" charset="0"/>
              </a:rPr>
              <a:t>students are trained to look backwards</a:t>
            </a:r>
            <a:r>
              <a:rPr lang="en-US" dirty="0">
                <a:latin typeface="Garamond" pitchFamily="18" charset="0"/>
              </a:rPr>
              <a:t> </a:t>
            </a:r>
            <a:r>
              <a:rPr lang="en-US" dirty="0" smtClean="0">
                <a:latin typeface="Garamond" pitchFamily="18" charset="0"/>
              </a:rPr>
              <a:t/>
            </a:r>
            <a:br>
              <a:rPr lang="en-US" dirty="0" smtClean="0">
                <a:latin typeface="Garamond" pitchFamily="18" charset="0"/>
              </a:rPr>
            </a:br>
            <a:r>
              <a:rPr lang="en-US" dirty="0" smtClean="0">
                <a:latin typeface="Garamond" pitchFamily="18" charset="0"/>
              </a:rPr>
              <a:t>– to precedents, past practices – </a:t>
            </a:r>
            <a:br>
              <a:rPr lang="en-US" dirty="0" smtClean="0">
                <a:latin typeface="Garamond" pitchFamily="18" charset="0"/>
              </a:rPr>
            </a:br>
            <a:r>
              <a:rPr lang="en-US" dirty="0" smtClean="0">
                <a:latin typeface="Garamond" pitchFamily="18" charset="0"/>
              </a:rPr>
              <a:t>instead of to </a:t>
            </a:r>
            <a:br>
              <a:rPr lang="en-US" dirty="0" smtClean="0">
                <a:latin typeface="Garamond" pitchFamily="18" charset="0"/>
              </a:rPr>
            </a:br>
            <a:r>
              <a:rPr lang="en-US" dirty="0" smtClean="0">
                <a:latin typeface="Garamond" pitchFamily="18" charset="0"/>
              </a:rPr>
              <a:t>the future of legal services.</a:t>
            </a:r>
            <a:endParaRPr lang="en-US" dirty="0">
              <a:latin typeface="Garamond" pitchFamily="18" charset="0"/>
            </a:endParaRPr>
          </a:p>
        </p:txBody>
      </p:sp>
      <p:sp>
        <p:nvSpPr>
          <p:cNvPr id="3" name="Right Arrow 2"/>
          <p:cNvSpPr/>
          <p:nvPr/>
        </p:nvSpPr>
        <p:spPr>
          <a:xfrm flipH="1">
            <a:off x="550422" y="1905000"/>
            <a:ext cx="7543800" cy="1066800"/>
          </a:xfrm>
          <a:prstGeom prst="rightArrow">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8" tIns="45720" rIns="91438" bIns="45720" rtlCol="0" anchor="ctr"/>
          <a:lstStyle/>
          <a:p>
            <a:pPr algn="ctr" fontAlgn="base">
              <a:spcBef>
                <a:spcPct val="0"/>
              </a:spcBef>
              <a:spcAft>
                <a:spcPct val="0"/>
              </a:spcAft>
            </a:pPr>
            <a:endParaRPr lang="en-US">
              <a:solidFill>
                <a:prstClr val="white"/>
              </a:solidFill>
            </a:endParaRPr>
          </a:p>
        </p:txBody>
      </p:sp>
      <p:sp>
        <p:nvSpPr>
          <p:cNvPr id="4" name="Right Arrow 3"/>
          <p:cNvSpPr/>
          <p:nvPr/>
        </p:nvSpPr>
        <p:spPr>
          <a:xfrm>
            <a:off x="685800" y="3839571"/>
            <a:ext cx="7924800" cy="1219200"/>
          </a:xfrm>
          <a:prstGeom prst="rightArrow">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8" tIns="45720" rIns="91438" bIns="45720" rtlCol="0" anchor="ctr"/>
          <a:lstStyle/>
          <a:p>
            <a:pPr algn="ctr" fontAlgn="base">
              <a:spcBef>
                <a:spcPct val="0"/>
              </a:spcBef>
              <a:spcAft>
                <a:spcPct val="0"/>
              </a:spcAft>
            </a:pPr>
            <a:endParaRPr lang="en-US">
              <a:solidFill>
                <a:prstClr val="white"/>
              </a:solidFill>
            </a:endParaRPr>
          </a:p>
        </p:txBody>
      </p:sp>
    </p:spTree>
    <p:extLst>
      <p:ext uri="{BB962C8B-B14F-4D97-AF65-F5344CB8AC3E}">
        <p14:creationId xmlns:p14="http://schemas.microsoft.com/office/powerpoint/2010/main" val="295479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DELIMITERS" val="3.1"/>
</p:tagLst>
</file>

<file path=ppt/theme/theme1.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Black Theme">
  <a:themeElements>
    <a:clrScheme name="Andy's Colors">
      <a:dk1>
        <a:srgbClr val="FFFFFF"/>
      </a:dk1>
      <a:lt1>
        <a:sysClr val="window" lastClr="FFFFFF"/>
      </a:lt1>
      <a:dk2>
        <a:srgbClr val="FFFFFF"/>
      </a:dk2>
      <a:lt2>
        <a:srgbClr val="FFFFFF"/>
      </a:lt2>
      <a:accent1>
        <a:srgbClr val="000000"/>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ndy's Fonts">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2116392BB8AB044895F6E2E61A795D9" ma:contentTypeVersion="1" ma:contentTypeDescription="Create a new document." ma:contentTypeScope="" ma:versionID="9225d3fd407e96621eebaf07a0e58cd4">
  <xsd:schema xmlns:xsd="http://www.w3.org/2001/XMLSchema" xmlns:xs="http://www.w3.org/2001/XMLSchema" xmlns:p="http://schemas.microsoft.com/office/2006/metadata/properties" xmlns:ns3="26c912c1-1d1e-40bc-be17-0f639fdd848e" targetNamespace="http://schemas.microsoft.com/office/2006/metadata/properties" ma:root="true" ma:fieldsID="ac34640bcfd0b53bdad55e60fb1faf16" ns3:_="">
    <xsd:import namespace="26c912c1-1d1e-40bc-be17-0f639fdd848e"/>
    <xsd:element name="properties">
      <xsd:complexType>
        <xsd:sequence>
          <xsd:element name="documentManagement">
            <xsd:complexType>
              <xsd:all>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c912c1-1d1e-40bc-be17-0f639fdd848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5287E49-5193-424F-B928-4A56CFC21BCB}">
  <ds:schemaRefs>
    <ds:schemaRef ds:uri="http://schemas.microsoft.com/sharepoint/v3/contenttype/forms"/>
  </ds:schemaRefs>
</ds:datastoreItem>
</file>

<file path=customXml/itemProps2.xml><?xml version="1.0" encoding="utf-8"?>
<ds:datastoreItem xmlns:ds="http://schemas.openxmlformats.org/officeDocument/2006/customXml" ds:itemID="{3F856DF8-12B9-45C6-B050-6DE318477F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c912c1-1d1e-40bc-be17-0f639fdd84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D13A4FE-1FA1-4F92-80F4-DE66054CBA26}">
  <ds:schemaRefs>
    <ds:schemaRef ds:uri="http://schemas.microsoft.com/office/2006/documentManagement/types"/>
    <ds:schemaRef ds:uri="http://purl.org/dc/terms/"/>
    <ds:schemaRef ds:uri="26c912c1-1d1e-40bc-be17-0f639fdd848e"/>
    <ds:schemaRef ds:uri="http://purl.org/dc/dcmitype/"/>
    <ds:schemaRef ds:uri="http://schemas.openxmlformats.org/package/2006/metadata/core-properties"/>
    <ds:schemaRef ds:uri="http://www.w3.org/XML/1998/namespace"/>
    <ds:schemaRef ds:uri="http://schemas.microsoft.com/office/infopath/2007/PartnerControl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20079</TotalTime>
  <Words>671</Words>
  <Application>Microsoft Office PowerPoint</Application>
  <PresentationFormat>On-screen Show (4:3)</PresentationFormat>
  <Paragraphs>75</Paragraphs>
  <Slides>36</Slides>
  <Notes>8</Notes>
  <HiddenSlides>0</HiddenSlides>
  <MMClips>2</MMClips>
  <ScaleCrop>false</ScaleCrop>
  <HeadingPairs>
    <vt:vector size="4" baseType="variant">
      <vt:variant>
        <vt:lpstr>Theme</vt:lpstr>
      </vt:variant>
      <vt:variant>
        <vt:i4>6</vt:i4>
      </vt:variant>
      <vt:variant>
        <vt:lpstr>Slide Titles</vt:lpstr>
      </vt:variant>
      <vt:variant>
        <vt:i4>36</vt:i4>
      </vt:variant>
    </vt:vector>
  </HeadingPairs>
  <TitlesOfParts>
    <vt:vector size="42" baseType="lpstr">
      <vt:lpstr>5_Office Theme</vt:lpstr>
      <vt:lpstr>1_Black Theme</vt:lpstr>
      <vt:lpstr>7_Office Theme</vt:lpstr>
      <vt:lpstr>8_Office Theme</vt:lpstr>
      <vt:lpstr>12_Office Theme</vt:lpstr>
      <vt:lpstr>2_Office Theme</vt:lpstr>
      <vt:lpstr>PowerPoint Presentation</vt:lpstr>
      <vt:lpstr>PowerPoint Presentation</vt:lpstr>
      <vt:lpstr>PowerPoint Presentation</vt:lpstr>
      <vt:lpstr>Model Rule 1.1 on a  Lawyer’s Duty of Competence  </vt:lpstr>
      <vt:lpstr>What is the typical lawyer reaction?</vt:lpstr>
      <vt:lpstr>Why are lawyers slow to adapt? (And why do adaptable lawyers have an advantage?)</vt:lpstr>
      <vt:lpstr>A long time ago, at a  </vt:lpstr>
      <vt:lpstr>Legal Education in the Past</vt:lpstr>
      <vt:lpstr>In law school, students are trained to look backwards  – to precedents, past practices –  instead of to  the future of legal services.</vt:lpstr>
      <vt:lpstr>Legal Futurist Richard Susskind Quoting Wayne Gretzky:</vt:lpstr>
      <vt:lpstr>Where is the Puck Going?   Key New Competencies</vt:lpstr>
      <vt:lpstr>Why is “new law” important?</vt:lpstr>
      <vt:lpstr>PowerPoint Presentation</vt:lpstr>
      <vt:lpstr>New Law Example: Disclosure Dragon (SeyfarthLean/Neota Logic) </vt:lpstr>
      <vt:lpstr>Key New Competencies</vt:lpstr>
      <vt:lpstr>PowerPoint Presentation</vt:lpstr>
      <vt:lpstr>An Example of Inefficiency with Word</vt:lpstr>
      <vt:lpstr>The Better Way</vt:lpstr>
      <vt:lpstr>Are lawyers good at this?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Objection</vt:lpstr>
      <vt:lpstr>PowerPoint Presentation</vt:lpstr>
      <vt:lpstr>PowerPoint Presentation</vt:lpstr>
      <vt:lpstr>PowerPoint Presentation</vt:lpstr>
      <vt:lpstr>PowerPoint Presentation</vt:lpstr>
      <vt:lpstr>Other Responses</vt:lpstr>
      <vt:lpstr>Possible Uses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Flaherty</dc:creator>
  <cp:lastModifiedBy>Andrew Perlman</cp:lastModifiedBy>
  <cp:revision>210</cp:revision>
  <cp:lastPrinted>2015-02-25T16:49:04Z</cp:lastPrinted>
  <dcterms:modified xsi:type="dcterms:W3CDTF">2015-02-25T18:37:42Z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0x01010082116392BB8AB044895F6E2E61A795D9</vt:lpwstr>
  </property>
</Properties>
</file>