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5"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Lst>
  <p:sldSz cx="9144000" cy="5143500" type="screen16x9"/>
  <p:notesSz cx="6858000" cy="9144000"/>
  <p:defaultTextStyle>
    <a:defPPr>
      <a:defRPr lang="id-ID"/>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99"/>
    <a:srgbClr val="DF6613"/>
    <a:srgbClr val="DEA0FA"/>
    <a:srgbClr val="FDD7EA"/>
    <a:srgbClr val="98B2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60" autoAdjust="0"/>
    <p:restoredTop sz="94671" autoAdjust="0"/>
  </p:normalViewPr>
  <p:slideViewPr>
    <p:cSldViewPr snapToGrid="0">
      <p:cViewPr>
        <p:scale>
          <a:sx n="91" d="100"/>
          <a:sy n="91" d="100"/>
        </p:scale>
        <p:origin x="-768" y="-426"/>
      </p:cViewPr>
      <p:guideLst>
        <p:guide orient="horz" pos="1620"/>
        <p:guide pos="2880"/>
      </p:guideLst>
    </p:cSldViewPr>
  </p:slideViewPr>
  <p:notesTextViewPr>
    <p:cViewPr>
      <p:scale>
        <a:sx n="1" d="1"/>
        <a:sy n="1" d="1"/>
      </p:scale>
      <p:origin x="0" y="0"/>
    </p:cViewPr>
  </p:notesTextViewPr>
  <p:notesViewPr>
    <p:cSldViewPr snapToGrid="0">
      <p:cViewPr varScale="1">
        <p:scale>
          <a:sx n="57" d="100"/>
          <a:sy n="57" d="100"/>
        </p:scale>
        <p:origin x="2808"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29DCA4-37E4-4FFA-AE26-A60270C60DE5}" type="datetimeFigureOut">
              <a:rPr lang="id-ID" smtClean="0"/>
              <a:t>18/09/2017</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AA7B54-02FE-4D31-9D01-D796C7E2332E}" type="slidenum">
              <a:rPr lang="id-ID" smtClean="0"/>
              <a:t>‹#›</a:t>
            </a:fld>
            <a:endParaRPr lang="id-ID"/>
          </a:p>
        </p:txBody>
      </p:sp>
    </p:spTree>
    <p:extLst>
      <p:ext uri="{BB962C8B-B14F-4D97-AF65-F5344CB8AC3E}">
        <p14:creationId xmlns:p14="http://schemas.microsoft.com/office/powerpoint/2010/main" val="294297865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FC6BE4-BBBE-4324-BE49-28EF90BD217F}" type="slidenum">
              <a:rPr lang="en-US" smtClean="0"/>
              <a:t>1</a:t>
            </a:fld>
            <a:endParaRPr lang="en-US"/>
          </a:p>
        </p:txBody>
      </p:sp>
    </p:spTree>
    <p:extLst>
      <p:ext uri="{BB962C8B-B14F-4D97-AF65-F5344CB8AC3E}">
        <p14:creationId xmlns:p14="http://schemas.microsoft.com/office/powerpoint/2010/main" val="2607403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AA7B54-02FE-4D31-9D01-D796C7E2332E}" type="slidenum">
              <a:rPr lang="id-ID" smtClean="0"/>
              <a:t>13</a:t>
            </a:fld>
            <a:endParaRPr lang="id-ID"/>
          </a:p>
        </p:txBody>
      </p:sp>
    </p:spTree>
    <p:extLst>
      <p:ext uri="{BB962C8B-B14F-4D97-AF65-F5344CB8AC3E}">
        <p14:creationId xmlns:p14="http://schemas.microsoft.com/office/powerpoint/2010/main" val="2612476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id-ID"/>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B0AFD87D-FA6F-459D-B3E0-167BF467A66E}" type="datetimeFigureOut">
              <a:rPr lang="id-ID" smtClean="0"/>
              <a:t>18/09/2017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4BC69F4-C6CC-4A71-9932-7668F7C96825}" type="slidenum">
              <a:rPr lang="id-ID" smtClean="0"/>
              <a:t>‹#›</a:t>
            </a:fld>
            <a:endParaRPr lang="id-ID"/>
          </a:p>
        </p:txBody>
      </p:sp>
    </p:spTree>
    <p:extLst>
      <p:ext uri="{BB962C8B-B14F-4D97-AF65-F5344CB8AC3E}">
        <p14:creationId xmlns:p14="http://schemas.microsoft.com/office/powerpoint/2010/main" val="167783989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id-ID"/>
          </a:p>
        </p:txBody>
      </p:sp>
      <p:sp>
        <p:nvSpPr>
          <p:cNvPr id="3" name="Picture Placeholder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id-ID"/>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AFD87D-FA6F-459D-B3E0-167BF467A66E}" type="datetimeFigureOut">
              <a:rPr lang="id-ID" smtClean="0"/>
              <a:t>18/09/2017</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4BC69F4-C6CC-4A71-9932-7668F7C96825}" type="slidenum">
              <a:rPr lang="id-ID" smtClean="0"/>
              <a:t>‹#›</a:t>
            </a:fld>
            <a:endParaRPr lang="id-ID"/>
          </a:p>
        </p:txBody>
      </p:sp>
    </p:spTree>
    <p:extLst>
      <p:ext uri="{BB962C8B-B14F-4D97-AF65-F5344CB8AC3E}">
        <p14:creationId xmlns:p14="http://schemas.microsoft.com/office/powerpoint/2010/main" val="2714118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B0AFD87D-FA6F-459D-B3E0-167BF467A66E}" type="datetimeFigureOut">
              <a:rPr lang="id-ID" smtClean="0"/>
              <a:t>18/09/2017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4BC69F4-C6CC-4A71-9932-7668F7C96825}" type="slidenum">
              <a:rPr lang="id-ID" smtClean="0"/>
              <a:t>‹#›</a:t>
            </a:fld>
            <a:endParaRPr lang="id-ID"/>
          </a:p>
        </p:txBody>
      </p:sp>
    </p:spTree>
    <p:extLst>
      <p:ext uri="{BB962C8B-B14F-4D97-AF65-F5344CB8AC3E}">
        <p14:creationId xmlns:p14="http://schemas.microsoft.com/office/powerpoint/2010/main" val="21752834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B0AFD87D-FA6F-459D-B3E0-167BF467A66E}" type="datetimeFigureOut">
              <a:rPr lang="id-ID" smtClean="0"/>
              <a:t>18/09/2017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4BC69F4-C6CC-4A71-9932-7668F7C96825}" type="slidenum">
              <a:rPr lang="id-ID" smtClean="0"/>
              <a:t>‹#›</a:t>
            </a:fld>
            <a:endParaRPr lang="id-ID"/>
          </a:p>
        </p:txBody>
      </p:sp>
    </p:spTree>
    <p:extLst>
      <p:ext uri="{BB962C8B-B14F-4D97-AF65-F5344CB8AC3E}">
        <p14:creationId xmlns:p14="http://schemas.microsoft.com/office/powerpoint/2010/main" val="220901465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392729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B0AFD87D-FA6F-459D-B3E0-167BF467A66E}" type="datetimeFigureOut">
              <a:rPr lang="id-ID" smtClean="0"/>
              <a:t>18/09/2017</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A4BC69F4-C6CC-4A71-9932-7668F7C96825}" type="slidenum">
              <a:rPr lang="id-ID" smtClean="0"/>
              <a:t>‹#›</a:t>
            </a:fld>
            <a:endParaRPr lang="id-ID"/>
          </a:p>
        </p:txBody>
      </p:sp>
    </p:spTree>
    <p:extLst>
      <p:ext uri="{BB962C8B-B14F-4D97-AF65-F5344CB8AC3E}">
        <p14:creationId xmlns:p14="http://schemas.microsoft.com/office/powerpoint/2010/main" val="2095815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B0AFD87D-FA6F-459D-B3E0-167BF467A66E}" type="datetimeFigureOut">
              <a:rPr lang="id-ID" smtClean="0"/>
              <a:t>18/09/2017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4BC69F4-C6CC-4A71-9932-7668F7C96825}" type="slidenum">
              <a:rPr lang="id-ID" smtClean="0"/>
              <a:t>‹#›</a:t>
            </a:fld>
            <a:endParaRPr lang="id-ID"/>
          </a:p>
        </p:txBody>
      </p:sp>
    </p:spTree>
    <p:extLst>
      <p:ext uri="{BB962C8B-B14F-4D97-AF65-F5344CB8AC3E}">
        <p14:creationId xmlns:p14="http://schemas.microsoft.com/office/powerpoint/2010/main" val="2566648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id-ID"/>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AFD87D-FA6F-459D-B3E0-167BF467A66E}" type="datetimeFigureOut">
              <a:rPr lang="id-ID" smtClean="0"/>
              <a:t>18/09/2017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4BC69F4-C6CC-4A71-9932-7668F7C96825}" type="slidenum">
              <a:rPr lang="id-ID" smtClean="0"/>
              <a:t>‹#›</a:t>
            </a:fld>
            <a:endParaRPr lang="id-ID"/>
          </a:p>
        </p:txBody>
      </p:sp>
    </p:spTree>
    <p:extLst>
      <p:ext uri="{BB962C8B-B14F-4D97-AF65-F5344CB8AC3E}">
        <p14:creationId xmlns:p14="http://schemas.microsoft.com/office/powerpoint/2010/main" val="1803102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B0AFD87D-FA6F-459D-B3E0-167BF467A66E}" type="datetimeFigureOut">
              <a:rPr lang="id-ID" smtClean="0"/>
              <a:t>18/09/2017</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4BC69F4-C6CC-4A71-9932-7668F7C96825}" type="slidenum">
              <a:rPr lang="id-ID" smtClean="0"/>
              <a:t>‹#›</a:t>
            </a:fld>
            <a:endParaRPr lang="id-ID"/>
          </a:p>
        </p:txBody>
      </p:sp>
    </p:spTree>
    <p:extLst>
      <p:ext uri="{BB962C8B-B14F-4D97-AF65-F5344CB8AC3E}">
        <p14:creationId xmlns:p14="http://schemas.microsoft.com/office/powerpoint/2010/main" val="3753963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id-ID"/>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B0AFD87D-FA6F-459D-B3E0-167BF467A66E}" type="datetimeFigureOut">
              <a:rPr lang="id-ID" smtClean="0"/>
              <a:t>18/09/2017</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A4BC69F4-C6CC-4A71-9932-7668F7C96825}" type="slidenum">
              <a:rPr lang="id-ID" smtClean="0"/>
              <a:t>‹#›</a:t>
            </a:fld>
            <a:endParaRPr lang="id-ID"/>
          </a:p>
        </p:txBody>
      </p:sp>
    </p:spTree>
    <p:extLst>
      <p:ext uri="{BB962C8B-B14F-4D97-AF65-F5344CB8AC3E}">
        <p14:creationId xmlns:p14="http://schemas.microsoft.com/office/powerpoint/2010/main" val="581273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B0AFD87D-FA6F-459D-B3E0-167BF467A66E}" type="datetimeFigureOut">
              <a:rPr lang="id-ID" smtClean="0"/>
              <a:t>18/09/2017</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A4BC69F4-C6CC-4A71-9932-7668F7C96825}" type="slidenum">
              <a:rPr lang="id-ID" smtClean="0"/>
              <a:t>‹#›</a:t>
            </a:fld>
            <a:endParaRPr lang="id-ID"/>
          </a:p>
        </p:txBody>
      </p:sp>
    </p:spTree>
    <p:extLst>
      <p:ext uri="{BB962C8B-B14F-4D97-AF65-F5344CB8AC3E}">
        <p14:creationId xmlns:p14="http://schemas.microsoft.com/office/powerpoint/2010/main" val="765731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AFD87D-FA6F-459D-B3E0-167BF467A66E}" type="datetimeFigureOut">
              <a:rPr lang="id-ID" smtClean="0"/>
              <a:t>18/09/2017</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A4BC69F4-C6CC-4A71-9932-7668F7C96825}" type="slidenum">
              <a:rPr lang="id-ID" smtClean="0"/>
              <a:t>‹#›</a:t>
            </a:fld>
            <a:endParaRPr lang="id-ID"/>
          </a:p>
        </p:txBody>
      </p:sp>
    </p:spTree>
    <p:extLst>
      <p:ext uri="{BB962C8B-B14F-4D97-AF65-F5344CB8AC3E}">
        <p14:creationId xmlns:p14="http://schemas.microsoft.com/office/powerpoint/2010/main" val="624784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id-ID"/>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AFD87D-FA6F-459D-B3E0-167BF467A66E}" type="datetimeFigureOut">
              <a:rPr lang="id-ID" smtClean="0"/>
              <a:t>18/09/2017</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4BC69F4-C6CC-4A71-9932-7668F7C96825}" type="slidenum">
              <a:rPr lang="id-ID" smtClean="0"/>
              <a:t>‹#›</a:t>
            </a:fld>
            <a:endParaRPr lang="id-ID"/>
          </a:p>
        </p:txBody>
      </p:sp>
    </p:spTree>
    <p:extLst>
      <p:ext uri="{BB962C8B-B14F-4D97-AF65-F5344CB8AC3E}">
        <p14:creationId xmlns:p14="http://schemas.microsoft.com/office/powerpoint/2010/main" val="599582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B0AFD87D-FA6F-459D-B3E0-167BF467A66E}" type="datetimeFigureOut">
              <a:rPr lang="id-ID" smtClean="0"/>
              <a:t>18/09/2017</a:t>
            </a:fld>
            <a:endParaRPr lang="id-ID"/>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A4BC69F4-C6CC-4A71-9932-7668F7C96825}" type="slidenum">
              <a:rPr lang="id-ID" smtClean="0"/>
              <a:t>‹#›</a:t>
            </a:fld>
            <a:endParaRPr lang="id-ID"/>
          </a:p>
        </p:txBody>
      </p:sp>
      <p:grpSp>
        <p:nvGrpSpPr>
          <p:cNvPr id="10" name="Group 9"/>
          <p:cNvGrpSpPr/>
          <p:nvPr userDrawn="1"/>
        </p:nvGrpSpPr>
        <p:grpSpPr>
          <a:xfrm>
            <a:off x="0" y="4351845"/>
            <a:ext cx="9144000" cy="798513"/>
            <a:chOff x="0" y="2952750"/>
            <a:chExt cx="9144000" cy="798513"/>
          </a:xfrm>
        </p:grpSpPr>
        <p:pic>
          <p:nvPicPr>
            <p:cNvPr id="11" name="Picture 2" descr="E:\ELISA\ERLANGGA LISA\2017\TEMPLATE PPT\SMP Penjaskes Orkes (K13N)\SMP Penjaskes Orkes (K13N) banner.pn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20535833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id-ID"/>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be 3"/>
          <p:cNvSpPr/>
          <p:nvPr/>
        </p:nvSpPr>
        <p:spPr>
          <a:xfrm>
            <a:off x="648570" y="438151"/>
            <a:ext cx="2895600" cy="3828777"/>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rtlCol="0" anchor="ctr"/>
          <a:lstStyle/>
          <a:p>
            <a:pPr algn="ctr"/>
            <a:endParaRPr 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4336" y="599909"/>
            <a:ext cx="2704230" cy="3667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3921927" y="1508294"/>
            <a:ext cx="4621728" cy="646307"/>
          </a:xfrm>
          <a:prstGeom prst="rect">
            <a:avLst/>
          </a:prstGeom>
          <a:noFill/>
        </p:spPr>
        <p:txBody>
          <a:bodyPr wrap="none" lIns="91413" tIns="45707" rIns="91413" bIns="45707">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600" b="1" dirty="0">
                <a:ln w="0"/>
                <a:latin typeface="Arial" panose="020B0604020202020204" pitchFamily="34" charset="0"/>
                <a:cs typeface="Arial" panose="020B0604020202020204" pitchFamily="34" charset="0"/>
              </a:rPr>
              <a:t>Media </a:t>
            </a:r>
            <a:r>
              <a:rPr lang="en-US" sz="3600" b="1" dirty="0" err="1">
                <a:ln w="0"/>
                <a:latin typeface="Arial" panose="020B0604020202020204" pitchFamily="34" charset="0"/>
                <a:cs typeface="Arial" panose="020B0604020202020204" pitchFamily="34" charset="0"/>
              </a:rPr>
              <a:t>Pembelajaran</a:t>
            </a:r>
            <a:endParaRPr lang="en-US" sz="3600" b="1" dirty="0">
              <a:ln w="0"/>
              <a:latin typeface="Arial" panose="020B0604020202020204" pitchFamily="34" charset="0"/>
              <a:cs typeface="Arial" panose="020B0604020202020204" pitchFamily="34" charset="0"/>
            </a:endParaRPr>
          </a:p>
        </p:txBody>
      </p:sp>
      <p:sp>
        <p:nvSpPr>
          <p:cNvPr id="7" name="Rectangle 6"/>
          <p:cNvSpPr/>
          <p:nvPr/>
        </p:nvSpPr>
        <p:spPr>
          <a:xfrm>
            <a:off x="4126988" y="2127127"/>
            <a:ext cx="4211607" cy="1508081"/>
          </a:xfrm>
          <a:prstGeom prst="rect">
            <a:avLst/>
          </a:prstGeom>
          <a:noFill/>
        </p:spPr>
        <p:txBody>
          <a:bodyPr wrap="square" lIns="91413" tIns="45707" rIns="91413" bIns="45707">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4400" b="1" dirty="0">
                <a:ln w="0"/>
                <a:solidFill>
                  <a:srgbClr val="DF6613"/>
                </a:solidFill>
                <a:latin typeface="Arial" panose="020B0604020202020204" pitchFamily="34" charset="0"/>
                <a:cs typeface="Arial" panose="020B0604020202020204" pitchFamily="34" charset="0"/>
              </a:rPr>
              <a:t>PRAKARYA</a:t>
            </a:r>
          </a:p>
          <a:p>
            <a:pPr algn="ctr"/>
            <a:endParaRPr lang="en-US" sz="2400" b="1" dirty="0">
              <a:ln w="0"/>
              <a:solidFill>
                <a:schemeClr val="tx1">
                  <a:lumMod val="65000"/>
                  <a:lumOff val="35000"/>
                </a:schemeClr>
              </a:solidFill>
              <a:latin typeface="Arial" panose="020B0604020202020204" pitchFamily="34" charset="0"/>
              <a:cs typeface="Arial" panose="020B0604020202020204" pitchFamily="34" charset="0"/>
            </a:endParaRPr>
          </a:p>
          <a:p>
            <a:pPr algn="ctr"/>
            <a:r>
              <a:rPr lang="en-US" sz="2400" b="1" dirty="0" err="1">
                <a:ln w="0"/>
                <a:solidFill>
                  <a:schemeClr val="tx1">
                    <a:lumMod val="65000"/>
                    <a:lumOff val="35000"/>
                  </a:schemeClr>
                </a:solidFill>
                <a:latin typeface="Arial" panose="020B0604020202020204" pitchFamily="34" charset="0"/>
                <a:cs typeface="Arial" panose="020B0604020202020204" pitchFamily="34" charset="0"/>
              </a:rPr>
              <a:t>Untuk</a:t>
            </a:r>
            <a:r>
              <a:rPr lang="en-US" sz="2400" b="1" dirty="0">
                <a:ln w="0"/>
                <a:solidFill>
                  <a:schemeClr val="tx1">
                    <a:lumMod val="65000"/>
                    <a:lumOff val="35000"/>
                  </a:schemeClr>
                </a:solidFill>
                <a:latin typeface="Arial" panose="020B0604020202020204" pitchFamily="34" charset="0"/>
                <a:cs typeface="Arial" panose="020B0604020202020204" pitchFamily="34" charset="0"/>
              </a:rPr>
              <a:t> </a:t>
            </a:r>
            <a:r>
              <a:rPr lang="en-US" sz="2400" b="1" dirty="0">
                <a:ln w="0"/>
                <a:solidFill>
                  <a:schemeClr val="tx1">
                    <a:lumMod val="65000"/>
                    <a:lumOff val="35000"/>
                  </a:schemeClr>
                </a:solidFill>
                <a:latin typeface="Arial" panose="020B0604020202020204" pitchFamily="34" charset="0"/>
                <a:cs typeface="Arial" panose="020B0604020202020204" pitchFamily="34" charset="0"/>
              </a:rPr>
              <a:t>SMP/MTs </a:t>
            </a:r>
            <a:r>
              <a:rPr lang="en-US" sz="2400" b="1" dirty="0" err="1">
                <a:ln w="0"/>
                <a:solidFill>
                  <a:schemeClr val="tx1">
                    <a:lumMod val="65000"/>
                    <a:lumOff val="35000"/>
                  </a:schemeClr>
                </a:solidFill>
                <a:latin typeface="Arial" panose="020B0604020202020204" pitchFamily="34" charset="0"/>
                <a:cs typeface="Arial" panose="020B0604020202020204" pitchFamily="34" charset="0"/>
              </a:rPr>
              <a:t>Kelas</a:t>
            </a:r>
            <a:r>
              <a:rPr lang="en-US" sz="2400" b="1" dirty="0">
                <a:ln w="0"/>
                <a:solidFill>
                  <a:schemeClr val="tx1">
                    <a:lumMod val="65000"/>
                    <a:lumOff val="35000"/>
                  </a:schemeClr>
                </a:solidFill>
                <a:latin typeface="Arial" panose="020B0604020202020204" pitchFamily="34" charset="0"/>
                <a:cs typeface="Arial" panose="020B0604020202020204" pitchFamily="34" charset="0"/>
              </a:rPr>
              <a:t> </a:t>
            </a:r>
            <a:r>
              <a:rPr lang="en-US" sz="2400" b="1" dirty="0">
                <a:ln w="0"/>
                <a:solidFill>
                  <a:schemeClr val="tx1">
                    <a:lumMod val="65000"/>
                    <a:lumOff val="35000"/>
                  </a:schemeClr>
                </a:solidFill>
                <a:latin typeface="Arial" panose="020B0604020202020204" pitchFamily="34" charset="0"/>
                <a:cs typeface="Arial" panose="020B0604020202020204" pitchFamily="34" charset="0"/>
              </a:rPr>
              <a:t>VII </a:t>
            </a:r>
            <a:endParaRPr lang="en-US" sz="2400" b="1" dirty="0">
              <a:ln w="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11" name="Group 10"/>
          <p:cNvGrpSpPr/>
          <p:nvPr/>
        </p:nvGrpSpPr>
        <p:grpSpPr>
          <a:xfrm>
            <a:off x="0" y="4351845"/>
            <a:ext cx="9144000" cy="798513"/>
            <a:chOff x="0" y="2952750"/>
            <a:chExt cx="9144000" cy="798513"/>
          </a:xfrm>
        </p:grpSpPr>
        <p:pic>
          <p:nvPicPr>
            <p:cNvPr id="12" name="Picture 2" descr="E:\ELISA\ERLANGGA LISA\2017\TEMPLATE PPT\SMP Penjaskes Orkes (K13N)\SMP Penjaskes Orkes (K13N) 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32257272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 calcmode="lin" valueType="num">
                                      <p:cBhvr>
                                        <p:cTn id="10" dur="750" fill="hold"/>
                                        <p:tgtEl>
                                          <p:spTgt spid="7"/>
                                        </p:tgtEl>
                                        <p:attrNameLst>
                                          <p:attrName>ppt_w</p:attrName>
                                        </p:attrNameLst>
                                      </p:cBhvr>
                                      <p:tavLst>
                                        <p:tav tm="0">
                                          <p:val>
                                            <p:fltVal val="0"/>
                                          </p:val>
                                        </p:tav>
                                        <p:tav tm="100000">
                                          <p:val>
                                            <p:strVal val="#ppt_w"/>
                                          </p:val>
                                        </p:tav>
                                      </p:tavLst>
                                    </p:anim>
                                    <p:anim calcmode="lin" valueType="num">
                                      <p:cBhvr>
                                        <p:cTn id="11" dur="750" fill="hold"/>
                                        <p:tgtEl>
                                          <p:spTgt spid="7"/>
                                        </p:tgtEl>
                                        <p:attrNameLst>
                                          <p:attrName>ppt_h</p:attrName>
                                        </p:attrNameLst>
                                      </p:cBhvr>
                                      <p:tavLst>
                                        <p:tav tm="0">
                                          <p:val>
                                            <p:fltVal val="0"/>
                                          </p:val>
                                        </p:tav>
                                        <p:tav tm="100000">
                                          <p:val>
                                            <p:strVal val="#ppt_h"/>
                                          </p:val>
                                        </p:tav>
                                      </p:tavLst>
                                    </p:anim>
                                    <p:animEffect transition="in" filter="fade">
                                      <p:cBhvr>
                                        <p:cTn id="12"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729656" y="0"/>
            <a:ext cx="4414345" cy="4852011"/>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4" name="TextBox 3"/>
          <p:cNvSpPr txBox="1"/>
          <p:nvPr/>
        </p:nvSpPr>
        <p:spPr>
          <a:xfrm>
            <a:off x="390973" y="71499"/>
            <a:ext cx="2517767" cy="577697"/>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r>
              <a:rPr lang="id-ID" sz="2700" b="1" dirty="0">
                <a:solidFill>
                  <a:srgbClr val="0070C0"/>
                </a:solidFill>
                <a:latin typeface="Calibri" pitchFamily="34" charset="0"/>
                <a:cs typeface="Calibri" pitchFamily="34" charset="0"/>
              </a:rPr>
              <a:t>3. Penanaman</a:t>
            </a:r>
            <a:endParaRPr lang="en-US" sz="2700" b="1" dirty="0">
              <a:solidFill>
                <a:srgbClr val="0070C0"/>
              </a:solidFill>
              <a:latin typeface="Calibri" pitchFamily="34" charset="0"/>
              <a:cs typeface="Calibri" pitchFamily="34" charset="0"/>
            </a:endParaRPr>
          </a:p>
        </p:txBody>
      </p:sp>
      <p:sp>
        <p:nvSpPr>
          <p:cNvPr id="6" name="Rectangle 5"/>
          <p:cNvSpPr/>
          <p:nvPr/>
        </p:nvSpPr>
        <p:spPr>
          <a:xfrm>
            <a:off x="59108" y="769726"/>
            <a:ext cx="4067517" cy="36211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numCol="1" rtlCol="0" anchor="ctr"/>
          <a:lstStyle/>
          <a:p>
            <a:pPr lvl="1">
              <a:spcBef>
                <a:spcPts val="450"/>
              </a:spcBef>
            </a:pPr>
            <a:r>
              <a:rPr lang="id-ID" sz="1600" dirty="0">
                <a:solidFill>
                  <a:schemeClr val="tx1"/>
                </a:solidFill>
              </a:rPr>
              <a:t>Dalam penanaman, dikenal dua cara utama, yaitu penanaman bahan tanaman (benih atau stek), serta penanaman bahan tanaman dengan disemaikan dulu. Adapun tujuan dari persemaian tanaman, yaitu :</a:t>
            </a:r>
          </a:p>
          <a:p>
            <a:pPr marL="600075" lvl="1" indent="-257175">
              <a:spcBef>
                <a:spcPts val="450"/>
              </a:spcBef>
              <a:buFont typeface="+mj-lt"/>
              <a:buAutoNum type="alphaLcPeriod"/>
            </a:pPr>
            <a:r>
              <a:rPr lang="id-ID" sz="1600" dirty="0">
                <a:solidFill>
                  <a:schemeClr val="tx1"/>
                </a:solidFill>
              </a:rPr>
              <a:t>Mengurangi resiko kematian pada tanaman, khususnya tanaman yang memerlukan pemeliharaan intensif.</a:t>
            </a:r>
          </a:p>
          <a:p>
            <a:pPr marL="600075" lvl="1" indent="-257175">
              <a:spcBef>
                <a:spcPts val="450"/>
              </a:spcBef>
              <a:buFont typeface="+mj-lt"/>
              <a:buAutoNum type="alphaLcPeriod"/>
            </a:pPr>
            <a:r>
              <a:rPr lang="id-ID" sz="1600" dirty="0">
                <a:solidFill>
                  <a:schemeClr val="tx1"/>
                </a:solidFill>
              </a:rPr>
              <a:t>Mengatur tanaman sesuai dengan perkembangan teknologi tepat guna, terutama bagi benih yang terlalu kecil; serta</a:t>
            </a:r>
          </a:p>
          <a:p>
            <a:pPr marL="600075" lvl="1" indent="-257175">
              <a:spcBef>
                <a:spcPts val="450"/>
              </a:spcBef>
              <a:buFont typeface="+mj-lt"/>
              <a:buAutoNum type="alphaLcPeriod"/>
            </a:pPr>
            <a:r>
              <a:rPr lang="id-ID" sz="1600" dirty="0">
                <a:solidFill>
                  <a:schemeClr val="tx1"/>
                </a:solidFill>
              </a:rPr>
              <a:t>Memanfaatkan waktu musim tanam tiba (pada awal musim hujan).</a:t>
            </a:r>
          </a:p>
        </p:txBody>
      </p:sp>
      <p:sp>
        <p:nvSpPr>
          <p:cNvPr id="2" name="Rectangle 1"/>
          <p:cNvSpPr/>
          <p:nvPr/>
        </p:nvSpPr>
        <p:spPr>
          <a:xfrm>
            <a:off x="4587762" y="178786"/>
            <a:ext cx="4414345" cy="4544834"/>
          </a:xfrm>
          <a:prstGeom prst="rect">
            <a:avLst/>
          </a:prstGeom>
        </p:spPr>
        <p:txBody>
          <a:bodyPr wrap="square" lIns="68580" tIns="34290" rIns="68580" bIns="34290">
            <a:spAutoFit/>
          </a:bodyPr>
          <a:lstStyle/>
          <a:p>
            <a:pPr lvl="1">
              <a:spcBef>
                <a:spcPts val="450"/>
              </a:spcBef>
            </a:pPr>
            <a:r>
              <a:rPr lang="id-ID" sz="1500" b="1" dirty="0">
                <a:solidFill>
                  <a:srgbClr val="C00000"/>
                </a:solidFill>
              </a:rPr>
              <a:t>Hal-hal yang perlu mendapat pertimbangan pada penanaman tanaman sayuran adalah sebagai berikut</a:t>
            </a:r>
            <a:r>
              <a:rPr lang="en-US" sz="1500" b="1" dirty="0">
                <a:solidFill>
                  <a:srgbClr val="C00000"/>
                </a:solidFill>
              </a:rPr>
              <a:t> :</a:t>
            </a:r>
            <a:endParaRPr lang="id-ID" sz="1500" b="1" dirty="0">
              <a:solidFill>
                <a:srgbClr val="C00000"/>
              </a:solidFill>
            </a:endParaRPr>
          </a:p>
          <a:p>
            <a:pPr marL="600075" lvl="1" indent="-257175">
              <a:spcBef>
                <a:spcPts val="450"/>
              </a:spcBef>
              <a:buFont typeface="+mj-lt"/>
              <a:buAutoNum type="alphaLcPeriod"/>
            </a:pPr>
            <a:r>
              <a:rPr lang="id-ID" sz="1500" dirty="0"/>
              <a:t>Penanaman di awal musim hujan dan lahan kering tanpa irigasi dan cuaca cukup panas.</a:t>
            </a:r>
          </a:p>
          <a:p>
            <a:pPr marL="600075" lvl="1" indent="-257175">
              <a:spcBef>
                <a:spcPts val="450"/>
              </a:spcBef>
              <a:buFont typeface="+mj-lt"/>
              <a:buAutoNum type="alphaLcPeriod"/>
            </a:pPr>
            <a:r>
              <a:rPr lang="id-ID" sz="1500" dirty="0"/>
              <a:t>Penanaman dengan jarak atau baris teratur akan lebih baik.</a:t>
            </a:r>
          </a:p>
          <a:p>
            <a:pPr marL="600075" lvl="1" indent="-257175">
              <a:spcBef>
                <a:spcPts val="450"/>
              </a:spcBef>
              <a:buFont typeface="+mj-lt"/>
              <a:buAutoNum type="alphaLcPeriod"/>
            </a:pPr>
            <a:r>
              <a:rPr lang="id-ID" sz="1500" dirty="0"/>
              <a:t>Penanaman dilakukan secara tunggal (monokultur), terutama bagi tanaman yang tidak tahan cahaya matahari.</a:t>
            </a:r>
          </a:p>
          <a:p>
            <a:pPr marL="600075" lvl="1" indent="-257175">
              <a:spcBef>
                <a:spcPts val="450"/>
              </a:spcBef>
              <a:buFont typeface="+mj-lt"/>
              <a:buAutoNum type="alphaLcPeriod"/>
            </a:pPr>
            <a:r>
              <a:rPr lang="id-ID" sz="1500" dirty="0"/>
              <a:t>Penanaman ganda dapat dilakukan pada tanaman yang memerlukan naungan atau beradaptasi terhadap sinar matahari tidak langsung.</a:t>
            </a:r>
          </a:p>
          <a:p>
            <a:pPr marL="600075" lvl="1" indent="-257175">
              <a:spcBef>
                <a:spcPts val="450"/>
              </a:spcBef>
              <a:buFont typeface="+mj-lt"/>
              <a:buAutoNum type="alphaLcPeriod"/>
            </a:pPr>
            <a:r>
              <a:rPr lang="id-ID" sz="1500" dirty="0"/>
              <a:t>Populasi tanaman erat hubungannya dengan hasil yang dipengaruhi oleh terjadinya persaingan antara tanaman dan kesuburan tanah.</a:t>
            </a:r>
          </a:p>
        </p:txBody>
      </p:sp>
      <p:grpSp>
        <p:nvGrpSpPr>
          <p:cNvPr id="11" name="Group 10"/>
          <p:cNvGrpSpPr/>
          <p:nvPr/>
        </p:nvGrpSpPr>
        <p:grpSpPr>
          <a:xfrm>
            <a:off x="0" y="4351845"/>
            <a:ext cx="9144000" cy="798513"/>
            <a:chOff x="0" y="2952750"/>
            <a:chExt cx="9144000" cy="798513"/>
          </a:xfrm>
        </p:grpSpPr>
        <p:pic>
          <p:nvPicPr>
            <p:cNvPr id="15" name="Picture 2" descr="E:\ELISA\ERLANGGA LISA\2017\TEMPLATE PPT\SMP Penjaskes Orkes (K13N)\SMP Penjaskes Orkes (K13N) banne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1845253630"/>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22" presetClass="entr" presetSubtype="8" fill="hold" grpId="0" nodeType="withEffect">
                                  <p:stCondLst>
                                    <p:cond delay="175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childTnLst>
                          </p:cTn>
                        </p:par>
                        <p:par>
                          <p:cTn id="11" fill="hold">
                            <p:stCondLst>
                              <p:cond delay="2500"/>
                            </p:stCondLst>
                            <p:childTnLst>
                              <p:par>
                                <p:cTn id="12" presetID="10" presetClass="entr" presetSubtype="0" fill="hold" grpId="0" nodeType="afterEffect">
                                  <p:stCondLst>
                                    <p:cond delay="50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par>
                          <p:cTn id="15" fill="hold">
                            <p:stCondLst>
                              <p:cond delay="3500"/>
                            </p:stCondLst>
                            <p:childTnLst>
                              <p:par>
                                <p:cTn id="16" presetID="22" presetClass="entr" presetSubtype="1" fill="hold" grpId="0" nodeType="afterEffect">
                                  <p:stCondLst>
                                    <p:cond delay="500"/>
                                  </p:stCondLst>
                                  <p:childTnLst>
                                    <p:set>
                                      <p:cBhvr>
                                        <p:cTn id="17" dur="1" fill="hold">
                                          <p:stCondLst>
                                            <p:cond delay="0"/>
                                          </p:stCondLst>
                                        </p:cTn>
                                        <p:tgtEl>
                                          <p:spTgt spid="2"/>
                                        </p:tgtEl>
                                        <p:attrNameLst>
                                          <p:attrName>style.visibility</p:attrName>
                                        </p:attrNameLst>
                                      </p:cBhvr>
                                      <p:to>
                                        <p:strVal val="visible"/>
                                      </p:to>
                                    </p:set>
                                    <p:animEffect transition="in" filter="wipe(up)">
                                      <p:cBhvr>
                                        <p:cTn id="18"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Diagonal Corner Rectangle 1"/>
          <p:cNvSpPr/>
          <p:nvPr/>
        </p:nvSpPr>
        <p:spPr>
          <a:xfrm>
            <a:off x="295604" y="686533"/>
            <a:ext cx="8631621" cy="4165478"/>
          </a:xfrm>
          <a:prstGeom prst="round2DiagRect">
            <a:avLst>
              <a:gd name="adj1" fmla="val 8696"/>
              <a:gd name="adj2" fmla="val 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5" name="TextBox 4"/>
          <p:cNvSpPr txBox="1"/>
          <p:nvPr/>
        </p:nvSpPr>
        <p:spPr>
          <a:xfrm>
            <a:off x="319253" y="74651"/>
            <a:ext cx="4159420" cy="577697"/>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r>
              <a:rPr lang="id-ID" sz="2700" b="1" dirty="0">
                <a:solidFill>
                  <a:srgbClr val="0070C0"/>
                </a:solidFill>
                <a:latin typeface="Calibri" pitchFamily="34" charset="0"/>
                <a:cs typeface="Calibri" pitchFamily="34" charset="0"/>
              </a:rPr>
              <a:t>4. Pemeliharaan Tanaman</a:t>
            </a:r>
            <a:endParaRPr lang="en-US" sz="2700" b="1" dirty="0">
              <a:solidFill>
                <a:srgbClr val="0070C0"/>
              </a:solidFill>
              <a:latin typeface="Calibri" pitchFamily="34" charset="0"/>
              <a:cs typeface="Calibri" pitchFamily="34" charset="0"/>
            </a:endParaRPr>
          </a:p>
        </p:txBody>
      </p:sp>
      <p:sp>
        <p:nvSpPr>
          <p:cNvPr id="6" name="Rectangle 5"/>
          <p:cNvSpPr/>
          <p:nvPr/>
        </p:nvSpPr>
        <p:spPr>
          <a:xfrm>
            <a:off x="285137" y="1003032"/>
            <a:ext cx="8512022" cy="3584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numCol="2" rtlCol="0" anchor="ctr"/>
          <a:lstStyle/>
          <a:p>
            <a:pPr lvl="1">
              <a:spcBef>
                <a:spcPts val="450"/>
              </a:spcBef>
            </a:pPr>
            <a:r>
              <a:rPr lang="id-ID" sz="1500" b="1" dirty="0">
                <a:solidFill>
                  <a:schemeClr val="tx1"/>
                </a:solidFill>
              </a:rPr>
              <a:t>Adapun tindakan pemeliharaan tanaman sayur yang dapat dilakukan adalah sebagai berikut :</a:t>
            </a:r>
          </a:p>
          <a:p>
            <a:pPr marL="685800" lvl="1" indent="-342900">
              <a:spcBef>
                <a:spcPts val="450"/>
              </a:spcBef>
              <a:buFont typeface="+mj-lt"/>
              <a:buAutoNum type="alphaLcPeriod"/>
            </a:pPr>
            <a:r>
              <a:rPr lang="id-ID" sz="1500" dirty="0">
                <a:solidFill>
                  <a:schemeClr val="tx1"/>
                </a:solidFill>
              </a:rPr>
              <a:t>Bibit yang mudah layu, perlu penyesuaian waktu tanam agar tidak mendapat sinar matahari lebih.</a:t>
            </a:r>
          </a:p>
          <a:p>
            <a:pPr marL="685800" lvl="1" indent="-342900">
              <a:spcBef>
                <a:spcPts val="450"/>
              </a:spcBef>
              <a:buFont typeface="+mj-lt"/>
              <a:buAutoNum type="alphaLcPeriod"/>
            </a:pPr>
            <a:r>
              <a:rPr lang="id-ID" sz="1500" dirty="0">
                <a:solidFill>
                  <a:schemeClr val="tx1"/>
                </a:solidFill>
              </a:rPr>
              <a:t>Penyiangan yang intensif dapat menekan populasi dan mengurangi kesempatan tumbuhnya gulma.</a:t>
            </a:r>
          </a:p>
          <a:p>
            <a:pPr marL="685800" lvl="1" indent="-342900">
              <a:spcBef>
                <a:spcPts val="450"/>
              </a:spcBef>
              <a:buFont typeface="+mj-lt"/>
              <a:buAutoNum type="alphaLcPeriod"/>
            </a:pPr>
            <a:r>
              <a:rPr lang="id-ID" sz="1500" dirty="0">
                <a:solidFill>
                  <a:schemeClr val="tx1"/>
                </a:solidFill>
              </a:rPr>
              <a:t>Penimbunan dan penggemburan dilakukan untuk memperbaiki sifat tanah tempat tumbuhnya gulma.</a:t>
            </a:r>
          </a:p>
          <a:p>
            <a:pPr marL="685800" lvl="1" indent="-342900">
              <a:spcBef>
                <a:spcPts val="450"/>
              </a:spcBef>
              <a:buFont typeface="+mj-lt"/>
              <a:buAutoNum type="alphaLcPeriod"/>
            </a:pPr>
            <a:r>
              <a:rPr lang="id-ID" sz="1500" dirty="0">
                <a:solidFill>
                  <a:schemeClr val="tx1"/>
                </a:solidFill>
              </a:rPr>
              <a:t>Perbaikan saluran drainase untuk mencegah terjadinya genangan atau kelebihan air yang dapat menggangu pertumbuhan tanaman.</a:t>
            </a:r>
          </a:p>
          <a:p>
            <a:pPr marL="685800" lvl="1" indent="-342900">
              <a:spcBef>
                <a:spcPts val="450"/>
              </a:spcBef>
              <a:buFont typeface="+mj-lt"/>
              <a:buAutoNum type="alphaLcPeriod"/>
            </a:pPr>
            <a:r>
              <a:rPr lang="id-ID" sz="1500" dirty="0">
                <a:solidFill>
                  <a:schemeClr val="tx1"/>
                </a:solidFill>
              </a:rPr>
              <a:t>Pemberian mulsa untuk mengurangi evaporasi (penguapan) air tanah, dan dapat menaikkan hasil panen sebesar 35%.</a:t>
            </a:r>
          </a:p>
          <a:p>
            <a:pPr marL="685800" lvl="1" indent="-342900">
              <a:spcBef>
                <a:spcPts val="450"/>
              </a:spcBef>
              <a:buFont typeface="+mj-lt"/>
              <a:buAutoNum type="alphaLcPeriod"/>
            </a:pPr>
            <a:r>
              <a:rPr lang="id-ID" sz="1500" dirty="0">
                <a:solidFill>
                  <a:schemeClr val="tx1"/>
                </a:solidFill>
              </a:rPr>
              <a:t>Pemangkasan bunga bertujuan mencegah perubahan fase vegetatif ke generatif yang memerlukan energi sehingga kandungan bahan berkhasiat sebagai sumber energi tidak berkurang.</a:t>
            </a:r>
          </a:p>
          <a:p>
            <a:pPr marL="685800" lvl="1" indent="-342900">
              <a:spcBef>
                <a:spcPts val="450"/>
              </a:spcBef>
              <a:buFont typeface="+mj-lt"/>
              <a:buAutoNum type="alphaLcPeriod"/>
            </a:pPr>
            <a:r>
              <a:rPr lang="id-ID" sz="1500" dirty="0">
                <a:solidFill>
                  <a:schemeClr val="tx1"/>
                </a:solidFill>
              </a:rPr>
              <a:t>Pemangkasan pucuk batang yang menstimulasi percabangan sehingga menambah julah daun yang tumbuh, serta kandungan alkaloida dalam akar bertambah.</a:t>
            </a:r>
          </a:p>
          <a:p>
            <a:pPr marL="685800" lvl="1" indent="-342900">
              <a:spcBef>
                <a:spcPts val="450"/>
              </a:spcBef>
              <a:buFont typeface="+mj-lt"/>
              <a:buAutoNum type="alphaLcPeriod"/>
            </a:pPr>
            <a:r>
              <a:rPr lang="id-ID" sz="1500" dirty="0">
                <a:solidFill>
                  <a:schemeClr val="tx1"/>
                </a:solidFill>
              </a:rPr>
              <a:t>Pemupukan nitrogen yang dapat meningkatkan kandungan alkaloida </a:t>
            </a:r>
            <a:r>
              <a:rPr lang="en-US" sz="1500" dirty="0" smtClean="0">
                <a:solidFill>
                  <a:schemeClr val="tx1"/>
                </a:solidFill>
              </a:rPr>
              <a:t>                 </a:t>
            </a:r>
            <a:r>
              <a:rPr lang="id-ID" sz="1500" dirty="0" smtClean="0">
                <a:solidFill>
                  <a:schemeClr val="tx1"/>
                </a:solidFill>
              </a:rPr>
              <a:t>dalam </a:t>
            </a:r>
            <a:r>
              <a:rPr lang="id-ID" sz="1500" dirty="0">
                <a:solidFill>
                  <a:schemeClr val="tx1"/>
                </a:solidFill>
              </a:rPr>
              <a:t>akar.</a:t>
            </a:r>
          </a:p>
        </p:txBody>
      </p:sp>
      <p:grpSp>
        <p:nvGrpSpPr>
          <p:cNvPr id="10" name="Group 9"/>
          <p:cNvGrpSpPr/>
          <p:nvPr/>
        </p:nvGrpSpPr>
        <p:grpSpPr>
          <a:xfrm>
            <a:off x="0" y="4351845"/>
            <a:ext cx="9144000" cy="798513"/>
            <a:chOff x="0" y="2952750"/>
            <a:chExt cx="9144000" cy="798513"/>
          </a:xfrm>
        </p:grpSpPr>
        <p:pic>
          <p:nvPicPr>
            <p:cNvPr id="11" name="Picture 2" descr="E:\ELISA\ERLANGGA LISA\2017\TEMPLATE PPT\SMP Penjaskes Orkes (K13N)\SMP Penjaskes Orkes (K13N) banne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4147460614"/>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2000"/>
                            </p:stCondLst>
                            <p:childTnLst>
                              <p:par>
                                <p:cTn id="13" presetID="22" presetClass="entr" presetSubtype="8"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1596259" y="890928"/>
            <a:ext cx="6214241" cy="3766798"/>
            <a:chOff x="2128345" y="1187903"/>
            <a:chExt cx="8285655" cy="5022397"/>
          </a:xfrm>
        </p:grpSpPr>
        <p:sp>
          <p:nvSpPr>
            <p:cNvPr id="13" name="Round Diagonal Corner Rectangle 12"/>
            <p:cNvSpPr/>
            <p:nvPr/>
          </p:nvSpPr>
          <p:spPr>
            <a:xfrm>
              <a:off x="2280745" y="1340303"/>
              <a:ext cx="8133255" cy="4869997"/>
            </a:xfrm>
            <a:prstGeom prst="round2Diag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 Diagonal Corner Rectangle 2"/>
            <p:cNvSpPr/>
            <p:nvPr/>
          </p:nvSpPr>
          <p:spPr>
            <a:xfrm>
              <a:off x="2128345" y="1187903"/>
              <a:ext cx="8133255" cy="4869997"/>
            </a:xfrm>
            <a:prstGeom prst="round2Diag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p:cNvSpPr txBox="1"/>
          <p:nvPr/>
        </p:nvSpPr>
        <p:spPr>
          <a:xfrm>
            <a:off x="629779" y="307209"/>
            <a:ext cx="2645507" cy="577697"/>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r>
              <a:rPr lang="id-ID" sz="2700" b="1" dirty="0">
                <a:solidFill>
                  <a:srgbClr val="0070C0"/>
                </a:solidFill>
                <a:latin typeface="Calibri" pitchFamily="34" charset="0"/>
                <a:cs typeface="Calibri" pitchFamily="34" charset="0"/>
              </a:rPr>
              <a:t>5. Pemanenan</a:t>
            </a:r>
          </a:p>
        </p:txBody>
      </p:sp>
      <p:sp>
        <p:nvSpPr>
          <p:cNvPr id="6" name="Rectangle 5"/>
          <p:cNvSpPr/>
          <p:nvPr/>
        </p:nvSpPr>
        <p:spPr>
          <a:xfrm>
            <a:off x="1893411" y="1052525"/>
            <a:ext cx="5690695" cy="31292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lvl="1">
              <a:spcBef>
                <a:spcPts val="450"/>
              </a:spcBef>
            </a:pPr>
            <a:r>
              <a:rPr lang="id-ID" sz="2100" dirty="0">
                <a:solidFill>
                  <a:schemeClr val="tx1"/>
                </a:solidFill>
              </a:rPr>
              <a:t>Penentuan saat panen suatu tanaman sayur hendaknya selalu memperhatikan kuantitas dan kualitas tanaman tersebut. Pemanenan tanaman sayur yang kurang tepat dapat merusak sayur tersebut, seperti batang atau daun yang patah atau sobek.</a:t>
            </a:r>
            <a:r>
              <a:rPr lang="en-US" sz="2100" dirty="0">
                <a:solidFill>
                  <a:schemeClr val="tx1"/>
                </a:solidFill>
              </a:rPr>
              <a:t> </a:t>
            </a:r>
            <a:r>
              <a:rPr lang="id-ID" sz="2100" dirty="0">
                <a:solidFill>
                  <a:schemeClr val="tx1"/>
                </a:solidFill>
              </a:rPr>
              <a:t>Waktu pemanenan juga mempengaruhi kualitas tanaman sayur seperti belum siap panen atau telah lewat masa panen.</a:t>
            </a:r>
            <a:endParaRPr lang="id-ID" sz="2400" dirty="0">
              <a:solidFill>
                <a:schemeClr val="tx1"/>
              </a:solidFill>
            </a:endParaRPr>
          </a:p>
        </p:txBody>
      </p:sp>
      <p:grpSp>
        <p:nvGrpSpPr>
          <p:cNvPr id="15" name="Group 14"/>
          <p:cNvGrpSpPr/>
          <p:nvPr/>
        </p:nvGrpSpPr>
        <p:grpSpPr>
          <a:xfrm>
            <a:off x="0" y="4351845"/>
            <a:ext cx="9144000" cy="798513"/>
            <a:chOff x="0" y="2952750"/>
            <a:chExt cx="9144000" cy="798513"/>
          </a:xfrm>
        </p:grpSpPr>
        <p:pic>
          <p:nvPicPr>
            <p:cNvPr id="16" name="Picture 2" descr="E:\ELISA\ERLANGGA LISA\2017\TEMPLATE PPT\SMP Penjaskes Orkes (K13N)\SMP Penjaskes Orkes (K13N) banne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1314401646"/>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750"/>
                                        <p:tgtEl>
                                          <p:spTgt spid="5">
                                            <p:txEl>
                                              <p:pRg st="0" end="0"/>
                                            </p:txEl>
                                          </p:spTgt>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22" presetClass="entr" presetSubtype="1" fill="hold" grpId="0" nodeType="withEffect">
                                  <p:stCondLst>
                                    <p:cond delay="1500"/>
                                  </p:stCondLst>
                                  <p:childTnLst>
                                    <p:set>
                                      <p:cBhvr>
                                        <p:cTn id="13" dur="1" fill="hold">
                                          <p:stCondLst>
                                            <p:cond delay="0"/>
                                          </p:stCondLst>
                                        </p:cTn>
                                        <p:tgtEl>
                                          <p:spTgt spid="6"/>
                                        </p:tgtEl>
                                        <p:attrNameLst>
                                          <p:attrName>style.visibility</p:attrName>
                                        </p:attrNameLst>
                                      </p:cBhvr>
                                      <p:to>
                                        <p:strVal val="visible"/>
                                      </p:to>
                                    </p:set>
                                    <p:animEffect transition="in" filter="wipe(up)">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ed Rectangle 17"/>
          <p:cNvSpPr/>
          <p:nvPr/>
        </p:nvSpPr>
        <p:spPr>
          <a:xfrm>
            <a:off x="3258571" y="1604685"/>
            <a:ext cx="5873605" cy="3337813"/>
          </a:xfrm>
          <a:prstGeom prst="roundRect">
            <a:avLst>
              <a:gd name="adj" fmla="val 7203"/>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5" name="TextBox 4"/>
          <p:cNvSpPr txBox="1"/>
          <p:nvPr/>
        </p:nvSpPr>
        <p:spPr>
          <a:xfrm>
            <a:off x="0" y="1"/>
            <a:ext cx="9144000" cy="623864"/>
          </a:xfrm>
          <a:prstGeom prst="rect">
            <a:avLst/>
          </a:prstGeom>
          <a:solidFill>
            <a:srgbClr val="0070C0"/>
          </a:solidFill>
          <a:ln>
            <a:noFill/>
          </a:ln>
        </p:spPr>
        <p:style>
          <a:lnRef idx="1">
            <a:schemeClr val="accent1"/>
          </a:lnRef>
          <a:fillRef idx="2">
            <a:schemeClr val="accent1"/>
          </a:fillRef>
          <a:effectRef idx="1">
            <a:schemeClr val="accent1"/>
          </a:effectRef>
          <a:fontRef idx="minor">
            <a:schemeClr val="dk1"/>
          </a:fontRef>
        </p:style>
        <p:txBody>
          <a:bodyPr wrap="square" lIns="160632" tIns="80315" rIns="160632" bIns="80315" rtlCol="0">
            <a:spAutoFit/>
          </a:bodyPr>
          <a:lstStyle/>
          <a:p>
            <a:r>
              <a:rPr lang="id-ID" sz="3000" b="1" dirty="0">
                <a:solidFill>
                  <a:schemeClr val="bg1"/>
                </a:solidFill>
                <a:latin typeface="Calibri" pitchFamily="34" charset="0"/>
                <a:cs typeface="Calibri" pitchFamily="34" charset="0"/>
              </a:rPr>
              <a:t>C. Penerapan Teknik Budi Daya Tanaman Sayur</a:t>
            </a:r>
            <a:endParaRPr lang="en-US" sz="3000" b="1" dirty="0">
              <a:solidFill>
                <a:schemeClr val="bg1"/>
              </a:solidFill>
              <a:latin typeface="Calibri" pitchFamily="34" charset="0"/>
              <a:cs typeface="Calibri" pitchFamily="34" charset="0"/>
            </a:endParaRPr>
          </a:p>
        </p:txBody>
      </p:sp>
      <p:sp>
        <p:nvSpPr>
          <p:cNvPr id="7" name="TextBox 6"/>
          <p:cNvSpPr txBox="1"/>
          <p:nvPr/>
        </p:nvSpPr>
        <p:spPr>
          <a:xfrm>
            <a:off x="309975" y="824295"/>
            <a:ext cx="2275651" cy="623864"/>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r>
              <a:rPr lang="id-ID" sz="3000" b="1" dirty="0">
                <a:solidFill>
                  <a:srgbClr val="0070C0"/>
                </a:solidFill>
                <a:latin typeface="Calibri" pitchFamily="34" charset="0"/>
                <a:cs typeface="Calibri" pitchFamily="34" charset="0"/>
              </a:rPr>
              <a:t>1. Kangkung</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25" y="1655397"/>
            <a:ext cx="2998401" cy="2488907"/>
          </a:xfrm>
          <a:prstGeom prst="rect">
            <a:avLst/>
          </a:prstGeom>
          <a:noFill/>
          <a:ln>
            <a:noFill/>
          </a:ln>
        </p:spPr>
      </p:pic>
      <p:sp>
        <p:nvSpPr>
          <p:cNvPr id="9" name="Rectangle 8"/>
          <p:cNvSpPr/>
          <p:nvPr/>
        </p:nvSpPr>
        <p:spPr>
          <a:xfrm>
            <a:off x="3329518" y="942542"/>
            <a:ext cx="5775069" cy="6621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spcBef>
                <a:spcPts val="450"/>
              </a:spcBef>
            </a:pPr>
            <a:r>
              <a:rPr lang="id-ID" sz="1800" b="1" dirty="0">
                <a:solidFill>
                  <a:schemeClr val="tx1"/>
                </a:solidFill>
              </a:rPr>
              <a:t>Budidaya tanaman kangkung dapat dilakukan melalui</a:t>
            </a:r>
            <a:r>
              <a:rPr lang="en-US" sz="1800" b="1" dirty="0">
                <a:solidFill>
                  <a:schemeClr val="tx1"/>
                </a:solidFill>
              </a:rPr>
              <a:t> </a:t>
            </a:r>
            <a:r>
              <a:rPr lang="id-ID" sz="1800" b="1" dirty="0">
                <a:solidFill>
                  <a:schemeClr val="tx1"/>
                </a:solidFill>
              </a:rPr>
              <a:t>tahap-tahap</a:t>
            </a:r>
            <a:r>
              <a:rPr lang="en-US" sz="1800" b="1" dirty="0">
                <a:solidFill>
                  <a:schemeClr val="tx1"/>
                </a:solidFill>
              </a:rPr>
              <a:t> </a:t>
            </a:r>
            <a:r>
              <a:rPr lang="id-ID" sz="1800" b="1" dirty="0">
                <a:solidFill>
                  <a:schemeClr val="tx1"/>
                </a:solidFill>
              </a:rPr>
              <a:t>berikut :</a:t>
            </a:r>
          </a:p>
        </p:txBody>
      </p:sp>
      <p:sp>
        <p:nvSpPr>
          <p:cNvPr id="6" name="Rectangle 5"/>
          <p:cNvSpPr/>
          <p:nvPr/>
        </p:nvSpPr>
        <p:spPr>
          <a:xfrm>
            <a:off x="3364992" y="1711094"/>
            <a:ext cx="5597707" cy="2929007"/>
          </a:xfrm>
          <a:prstGeom prst="rect">
            <a:avLst/>
          </a:prstGeom>
        </p:spPr>
        <p:txBody>
          <a:bodyPr wrap="square" lIns="68580" tIns="34290" rIns="68580" bIns="34290" numCol="2" spcCol="205740">
            <a:spAutoFit/>
          </a:bodyPr>
          <a:lstStyle/>
          <a:p>
            <a:pPr marL="257175" indent="-257175">
              <a:spcBef>
                <a:spcPts val="450"/>
              </a:spcBef>
              <a:buFont typeface="+mj-lt"/>
              <a:buAutoNum type="alphaLcPeriod"/>
            </a:pPr>
            <a:r>
              <a:rPr lang="id-ID" sz="1500" b="1" dirty="0"/>
              <a:t>Persiapan </a:t>
            </a:r>
            <a:r>
              <a:rPr lang="en-US" sz="1500" b="1" dirty="0" err="1"/>
              <a:t>lahan</a:t>
            </a:r>
            <a:endParaRPr lang="en-US" sz="1500" b="1" dirty="0"/>
          </a:p>
          <a:p>
            <a:pPr marL="177404">
              <a:spcBef>
                <a:spcPts val="450"/>
              </a:spcBef>
            </a:pPr>
            <a:r>
              <a:rPr lang="id-ID" sz="1500" dirty="0"/>
              <a:t>persiapkan lahan yang layak untuk tanaman</a:t>
            </a:r>
            <a:r>
              <a:rPr lang="en-US" sz="1500" dirty="0"/>
              <a:t> </a:t>
            </a:r>
            <a:r>
              <a:rPr lang="id-ID" sz="1500" dirty="0"/>
              <a:t>kangkung</a:t>
            </a:r>
            <a:r>
              <a:rPr lang="id-ID" sz="1500" dirty="0"/>
              <a:t>.</a:t>
            </a:r>
            <a:endParaRPr lang="en-US" sz="1500" dirty="0"/>
          </a:p>
          <a:p>
            <a:pPr marL="257175" indent="-257175">
              <a:spcBef>
                <a:spcPts val="450"/>
              </a:spcBef>
              <a:buFont typeface="+mj-lt"/>
              <a:buAutoNum type="alphaLcPeriod" startAt="2"/>
            </a:pPr>
            <a:r>
              <a:rPr lang="en-US" sz="1500" b="1" dirty="0" err="1"/>
              <a:t>Persiapan</a:t>
            </a:r>
            <a:r>
              <a:rPr lang="en-US" sz="1500" b="1" dirty="0"/>
              <a:t> </a:t>
            </a:r>
            <a:r>
              <a:rPr lang="en-US" sz="1500" b="1" dirty="0" err="1"/>
              <a:t>bibit</a:t>
            </a:r>
            <a:r>
              <a:rPr lang="en-US" sz="1500" b="1" dirty="0"/>
              <a:t> </a:t>
            </a:r>
            <a:r>
              <a:rPr lang="en-US" sz="1500" b="1" dirty="0" err="1"/>
              <a:t>dan</a:t>
            </a:r>
            <a:r>
              <a:rPr lang="en-US" sz="1500" b="1" dirty="0"/>
              <a:t> </a:t>
            </a:r>
            <a:r>
              <a:rPr lang="en-US" sz="1500" b="1" dirty="0" err="1"/>
              <a:t>penanaman</a:t>
            </a:r>
            <a:endParaRPr lang="id-ID" sz="1500" b="1" dirty="0"/>
          </a:p>
          <a:p>
            <a:pPr marL="201216">
              <a:spcBef>
                <a:spcPts val="450"/>
              </a:spcBef>
            </a:pPr>
            <a:r>
              <a:rPr lang="id-ID" sz="1500" dirty="0"/>
              <a:t>Untuk luas tanah satu hektar dibutuhkan benik 10 kg.</a:t>
            </a:r>
          </a:p>
          <a:p>
            <a:pPr marL="257175" indent="-257175">
              <a:spcBef>
                <a:spcPts val="450"/>
              </a:spcBef>
              <a:buFont typeface="+mj-lt"/>
              <a:buAutoNum type="alphaLcPeriod" startAt="3"/>
            </a:pPr>
            <a:r>
              <a:rPr lang="id-ID" sz="1500" b="1" dirty="0"/>
              <a:t>Pemeliharaan</a:t>
            </a:r>
            <a:endParaRPr lang="id-ID" sz="1500" b="1" dirty="0"/>
          </a:p>
          <a:p>
            <a:pPr marL="201216">
              <a:spcBef>
                <a:spcPts val="450"/>
              </a:spcBef>
            </a:pPr>
            <a:r>
              <a:rPr lang="id-ID" sz="1500" dirty="0"/>
              <a:t>Hal yang perlu diperhatikan adalah ketersediaan air, faktor lain adalah pengendalian gulma, serta menjaga tanaman dari hama dan penyakit.</a:t>
            </a:r>
          </a:p>
          <a:p>
            <a:pPr marL="257175" indent="-257175">
              <a:spcBef>
                <a:spcPts val="450"/>
              </a:spcBef>
              <a:buFont typeface="+mj-lt"/>
              <a:buAutoNum type="alphaLcPeriod" startAt="4"/>
            </a:pPr>
            <a:r>
              <a:rPr lang="id-ID" sz="1500" b="1" dirty="0"/>
              <a:t>Pemanenan </a:t>
            </a:r>
            <a:endParaRPr lang="id-ID" sz="1500" b="1" dirty="0"/>
          </a:p>
          <a:p>
            <a:pPr marL="201216">
              <a:spcBef>
                <a:spcPts val="450"/>
              </a:spcBef>
            </a:pPr>
            <a:r>
              <a:rPr lang="id-ID" sz="1500" dirty="0"/>
              <a:t>Pemanenan dilakukan setelah tanaman berusia kira-kira 25 hari setelah tanam.</a:t>
            </a:r>
          </a:p>
          <a:p>
            <a:pPr marL="257175" indent="-257175">
              <a:spcBef>
                <a:spcPts val="450"/>
              </a:spcBef>
              <a:buFont typeface="+mj-lt"/>
              <a:buAutoNum type="alphaLcPeriod" startAt="5"/>
            </a:pPr>
            <a:r>
              <a:rPr lang="id-ID" sz="1500" b="1" dirty="0"/>
              <a:t>Penanganan </a:t>
            </a:r>
            <a:r>
              <a:rPr lang="id-ID" sz="1500" b="1" dirty="0"/>
              <a:t>pasca panen</a:t>
            </a:r>
          </a:p>
          <a:p>
            <a:pPr marL="167879">
              <a:spcBef>
                <a:spcPts val="450"/>
              </a:spcBef>
            </a:pPr>
            <a:r>
              <a:rPr lang="id-ID" sz="1500" dirty="0"/>
              <a:t>Dilakukan untuk menjaga kesegaran kangkung sebelom diperdagangkan.</a:t>
            </a:r>
          </a:p>
          <a:p>
            <a:endParaRPr lang="en-US" sz="1500" dirty="0"/>
          </a:p>
        </p:txBody>
      </p:sp>
      <p:grpSp>
        <p:nvGrpSpPr>
          <p:cNvPr id="11" name="Group 10"/>
          <p:cNvGrpSpPr/>
          <p:nvPr/>
        </p:nvGrpSpPr>
        <p:grpSpPr>
          <a:xfrm>
            <a:off x="0" y="4351845"/>
            <a:ext cx="9144000" cy="798513"/>
            <a:chOff x="0" y="2952750"/>
            <a:chExt cx="9144000" cy="798513"/>
          </a:xfrm>
        </p:grpSpPr>
        <p:pic>
          <p:nvPicPr>
            <p:cNvPr id="12" name="Picture 2" descr="E:\ELISA\ERLANGGA LISA\2017\TEMPLATE PPT\SMP Penjaskes Orkes (K13N)\SMP Penjaskes Orkes (K13N) 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1459313010"/>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250"/>
                            </p:stCondLst>
                            <p:childTnLst>
                              <p:par>
                                <p:cTn id="9" presetID="10" presetClass="entr" presetSubtype="0" fill="hold" grpId="0" nodeType="afterEffect">
                                  <p:stCondLst>
                                    <p:cond delay="5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childTnLst>
                                </p:cTn>
                              </p:par>
                            </p:childTnLst>
                          </p:cTn>
                        </p:par>
                        <p:par>
                          <p:cTn id="12" fill="hold">
                            <p:stCondLst>
                              <p:cond delay="2500"/>
                            </p:stCondLst>
                            <p:childTnLst>
                              <p:par>
                                <p:cTn id="13" presetID="10" presetClass="entr" presetSubtype="0" fill="hold" grpId="0" nodeType="afterEffect">
                                  <p:stCondLst>
                                    <p:cond delay="50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3500"/>
                            </p:stCondLst>
                            <p:childTnLst>
                              <p:par>
                                <p:cTn id="17" presetID="22" presetClass="entr" presetSubtype="8" fill="hold" grpId="0" nodeType="after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7" grpId="0"/>
      <p:bldP spid="9"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a:xfrm>
            <a:off x="3720775" y="1173040"/>
            <a:ext cx="5423225" cy="3678971"/>
          </a:xfrm>
          <a:prstGeom prst="round2SameRect">
            <a:avLst>
              <a:gd name="adj1" fmla="val 6382"/>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5" name="TextBox 4"/>
          <p:cNvSpPr txBox="1"/>
          <p:nvPr/>
        </p:nvSpPr>
        <p:spPr>
          <a:xfrm>
            <a:off x="5340576" y="35475"/>
            <a:ext cx="2006393" cy="623864"/>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r>
              <a:rPr lang="id-ID" sz="3000" b="1" dirty="0">
                <a:solidFill>
                  <a:srgbClr val="0070C0"/>
                </a:solidFill>
                <a:latin typeface="Calibri" pitchFamily="34" charset="0"/>
                <a:cs typeface="Calibri" pitchFamily="34" charset="0"/>
              </a:rPr>
              <a:t>2. Wortel</a:t>
            </a: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33055" t="727" r="2649"/>
          <a:stretch/>
        </p:blipFill>
        <p:spPr>
          <a:xfrm>
            <a:off x="0" y="1"/>
            <a:ext cx="3633952" cy="4842866"/>
          </a:xfrm>
          <a:prstGeom prst="rect">
            <a:avLst/>
          </a:prstGeom>
          <a:noFill/>
          <a:ln>
            <a:noFill/>
          </a:ln>
        </p:spPr>
      </p:pic>
      <p:sp>
        <p:nvSpPr>
          <p:cNvPr id="7" name="Rectangle 6"/>
          <p:cNvSpPr/>
          <p:nvPr/>
        </p:nvSpPr>
        <p:spPr>
          <a:xfrm>
            <a:off x="3708951" y="652165"/>
            <a:ext cx="5387752" cy="4400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spcBef>
                <a:spcPts val="450"/>
              </a:spcBef>
            </a:pPr>
            <a:r>
              <a:rPr lang="id-ID" sz="1700" b="1" dirty="0">
                <a:solidFill>
                  <a:schemeClr val="tx1"/>
                </a:solidFill>
              </a:rPr>
              <a:t>Budi daya tanaman wortel cocok dilakukan di dataran tinggi lebih dari 1000 mdpl, berikut adalah tahapannya :</a:t>
            </a:r>
          </a:p>
        </p:txBody>
      </p:sp>
      <p:sp>
        <p:nvSpPr>
          <p:cNvPr id="2" name="Rectangle 1"/>
          <p:cNvSpPr/>
          <p:nvPr/>
        </p:nvSpPr>
        <p:spPr>
          <a:xfrm>
            <a:off x="3756249" y="1330694"/>
            <a:ext cx="5240606" cy="3159839"/>
          </a:xfrm>
          <a:prstGeom prst="rect">
            <a:avLst/>
          </a:prstGeom>
        </p:spPr>
        <p:txBody>
          <a:bodyPr wrap="square" lIns="68580" tIns="34290" rIns="68580" bIns="34290" numCol="2" spcCol="457200">
            <a:spAutoFit/>
          </a:bodyPr>
          <a:lstStyle/>
          <a:p>
            <a:pPr marL="257175" indent="-257175">
              <a:spcBef>
                <a:spcPts val="450"/>
              </a:spcBef>
              <a:buFont typeface="+mj-lt"/>
              <a:buAutoNum type="alphaLcPeriod"/>
            </a:pPr>
            <a:r>
              <a:rPr lang="id-ID" sz="1500" b="1" dirty="0"/>
              <a:t>Persiapkan </a:t>
            </a:r>
            <a:r>
              <a:rPr lang="id-ID" sz="1500" b="1" dirty="0"/>
              <a:t>lahan</a:t>
            </a:r>
          </a:p>
          <a:p>
            <a:pPr marL="201216">
              <a:spcBef>
                <a:spcPts val="450"/>
              </a:spcBef>
            </a:pPr>
            <a:r>
              <a:rPr lang="id-ID" sz="1500" dirty="0"/>
              <a:t>Persiapkan lahan yang layak untuk tanaman wortel.</a:t>
            </a:r>
          </a:p>
          <a:p>
            <a:pPr marL="257175" indent="-257175">
              <a:spcBef>
                <a:spcPts val="450"/>
              </a:spcBef>
              <a:buFont typeface="+mj-lt"/>
              <a:buAutoNum type="alphaLcPeriod" startAt="2"/>
            </a:pPr>
            <a:r>
              <a:rPr lang="id-ID" sz="1500" b="1" dirty="0"/>
              <a:t>Persiapan </a:t>
            </a:r>
            <a:r>
              <a:rPr lang="id-ID" sz="1500" b="1" dirty="0"/>
              <a:t>bibit dan penanaman</a:t>
            </a:r>
          </a:p>
          <a:p>
            <a:pPr marL="201216">
              <a:spcBef>
                <a:spcPts val="450"/>
              </a:spcBef>
            </a:pPr>
            <a:r>
              <a:rPr lang="id-ID" sz="1500" dirty="0"/>
              <a:t>Buatlah larikan pada permukaan bedengan untuk menaburkan benih.</a:t>
            </a:r>
          </a:p>
          <a:p>
            <a:pPr marL="257175" indent="-257175">
              <a:spcBef>
                <a:spcPts val="450"/>
              </a:spcBef>
              <a:buFont typeface="+mj-lt"/>
              <a:buAutoNum type="alphaLcPeriod" startAt="3"/>
            </a:pPr>
            <a:r>
              <a:rPr lang="id-ID" sz="1500" b="1" dirty="0"/>
              <a:t>Pemeliharaan</a:t>
            </a:r>
            <a:endParaRPr lang="id-ID" sz="1500" b="1" dirty="0"/>
          </a:p>
          <a:p>
            <a:pPr marL="201216">
              <a:spcBef>
                <a:spcPts val="450"/>
              </a:spcBef>
            </a:pPr>
            <a:r>
              <a:rPr lang="id-ID" sz="1500" dirty="0"/>
              <a:t>Pemupukan diberikan setelah tanaman berumur satu bulan. Gunakan pupuk kompos atau kandang.</a:t>
            </a:r>
          </a:p>
          <a:p>
            <a:pPr marL="257175" indent="-257175">
              <a:spcBef>
                <a:spcPts val="450"/>
              </a:spcBef>
              <a:buFont typeface="+mj-lt"/>
              <a:buAutoNum type="alphaLcPeriod" startAt="4"/>
            </a:pPr>
            <a:r>
              <a:rPr lang="id-ID" sz="1500" b="1" dirty="0"/>
              <a:t>Pemanenan</a:t>
            </a:r>
            <a:endParaRPr lang="id-ID" sz="1500" b="1" dirty="0"/>
          </a:p>
          <a:p>
            <a:pPr marL="167879">
              <a:spcBef>
                <a:spcPts val="450"/>
              </a:spcBef>
            </a:pPr>
            <a:r>
              <a:rPr lang="id-ID" sz="1500" dirty="0"/>
              <a:t>Dilakukan setelah 3 bulan sejak tanam, dengan cara dicabut.</a:t>
            </a:r>
          </a:p>
          <a:p>
            <a:pPr marL="257175" indent="-257175">
              <a:spcBef>
                <a:spcPts val="450"/>
              </a:spcBef>
              <a:buFont typeface="+mj-lt"/>
              <a:buAutoNum type="alphaLcPeriod" startAt="5"/>
            </a:pPr>
            <a:r>
              <a:rPr lang="id-ID" sz="1500" b="1" dirty="0"/>
              <a:t> </a:t>
            </a:r>
            <a:r>
              <a:rPr lang="id-ID" sz="1500" b="1" dirty="0"/>
              <a:t>Penanganan pascapanen</a:t>
            </a:r>
          </a:p>
          <a:p>
            <a:pPr marL="201216">
              <a:spcBef>
                <a:spcPts val="450"/>
              </a:spcBef>
            </a:pPr>
            <a:r>
              <a:rPr lang="id-ID" sz="1500" dirty="0"/>
              <a:t>Pilih wortel yang baik dengan memisahkannya dari yang rusak atau cacat, simpan dengan suhu dingin diiringi ventilasi baik.</a:t>
            </a:r>
          </a:p>
        </p:txBody>
      </p:sp>
      <p:grpSp>
        <p:nvGrpSpPr>
          <p:cNvPr id="10" name="Group 9"/>
          <p:cNvGrpSpPr/>
          <p:nvPr/>
        </p:nvGrpSpPr>
        <p:grpSpPr>
          <a:xfrm>
            <a:off x="0" y="4351845"/>
            <a:ext cx="9144000" cy="798513"/>
            <a:chOff x="0" y="2952750"/>
            <a:chExt cx="9144000" cy="798513"/>
          </a:xfrm>
        </p:grpSpPr>
        <p:pic>
          <p:nvPicPr>
            <p:cNvPr id="14" name="Picture 2" descr="E:\ELISA\ERLANGGA LISA\2017\TEMPLATE PPT\SMP Penjaskes Orkes (K13N)\SMP Penjaskes Orkes (K13N) banne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4145710857"/>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750"/>
                                        <p:tgtEl>
                                          <p:spTgt spid="5">
                                            <p:txEl>
                                              <p:pRg st="0" end="0"/>
                                            </p:txEl>
                                          </p:spTgt>
                                        </p:tgtEl>
                                      </p:cBhvr>
                                    </p:animEffect>
                                  </p:childTnLst>
                                </p:cTn>
                              </p:par>
                            </p:childTnLst>
                          </p:cTn>
                        </p:par>
                        <p:par>
                          <p:cTn id="8" fill="hold">
                            <p:stCondLst>
                              <p:cond delay="1250"/>
                            </p:stCondLst>
                            <p:childTnLst>
                              <p:par>
                                <p:cTn id="9" presetID="14" presetClass="entr" presetSubtype="1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750"/>
                                        <p:tgtEl>
                                          <p:spTgt spid="7"/>
                                        </p:tgtEl>
                                      </p:cBhvr>
                                    </p:animEffect>
                                  </p:childTnLst>
                                </p:cTn>
                              </p:par>
                            </p:childTnLst>
                          </p:cTn>
                        </p:par>
                        <p:par>
                          <p:cTn id="12" fill="hold">
                            <p:stCondLst>
                              <p:cond delay="2500"/>
                            </p:stCondLst>
                            <p:childTnLst>
                              <p:par>
                                <p:cTn id="13" presetID="10" presetClass="entr" presetSubtype="0" fill="hold" grpId="0" nodeType="afterEffect">
                                  <p:stCondLst>
                                    <p:cond delay="5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3500"/>
                            </p:stCondLst>
                            <p:childTnLst>
                              <p:par>
                                <p:cTn id="17" presetID="22" presetClass="entr" presetSubtype="1" fill="hold" grpId="0" nodeType="after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15156" y="0"/>
            <a:ext cx="6128844" cy="484286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5" name="TextBox 4"/>
          <p:cNvSpPr txBox="1"/>
          <p:nvPr/>
        </p:nvSpPr>
        <p:spPr>
          <a:xfrm>
            <a:off x="580233" y="190542"/>
            <a:ext cx="2293032" cy="623864"/>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r>
              <a:rPr lang="id-ID" sz="3000" b="1" dirty="0">
                <a:solidFill>
                  <a:srgbClr val="0070C0"/>
                </a:solidFill>
                <a:latin typeface="Calibri" pitchFamily="34" charset="0"/>
                <a:cs typeface="Calibri" pitchFamily="34" charset="0"/>
              </a:rPr>
              <a:t>3. Bayam</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57" y="1383424"/>
            <a:ext cx="2978099" cy="2688571"/>
          </a:xfrm>
          <a:prstGeom prst="rect">
            <a:avLst/>
          </a:prstGeom>
          <a:noFill/>
          <a:ln>
            <a:noFill/>
          </a:ln>
        </p:spPr>
      </p:pic>
      <p:sp>
        <p:nvSpPr>
          <p:cNvPr id="7" name="Rectangle 6"/>
          <p:cNvSpPr/>
          <p:nvPr/>
        </p:nvSpPr>
        <p:spPr>
          <a:xfrm>
            <a:off x="3179377" y="1288395"/>
            <a:ext cx="5947542" cy="29727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numCol="2" spcCol="274320" rtlCol="0" anchor="ctr"/>
          <a:lstStyle/>
          <a:p>
            <a:pPr marL="342900" indent="-342900">
              <a:spcBef>
                <a:spcPts val="450"/>
              </a:spcBef>
              <a:buFont typeface="+mj-lt"/>
              <a:buAutoNum type="alphaLcPeriod"/>
            </a:pPr>
            <a:r>
              <a:rPr lang="id-ID" sz="1500" b="1" dirty="0" smtClean="0">
                <a:solidFill>
                  <a:schemeClr val="tx1"/>
                </a:solidFill>
              </a:rPr>
              <a:t>Penyiapan </a:t>
            </a:r>
            <a:r>
              <a:rPr lang="id-ID" sz="1500" b="1" dirty="0">
                <a:solidFill>
                  <a:schemeClr val="tx1"/>
                </a:solidFill>
              </a:rPr>
              <a:t>lahan</a:t>
            </a:r>
          </a:p>
          <a:p>
            <a:pPr marL="201216">
              <a:spcBef>
                <a:spcPts val="450"/>
              </a:spcBef>
            </a:pPr>
            <a:r>
              <a:rPr lang="id-ID" sz="1500" dirty="0">
                <a:solidFill>
                  <a:schemeClr val="tx1"/>
                </a:solidFill>
              </a:rPr>
              <a:t>Persiapkan lahan yang layak untun tanaman ini.</a:t>
            </a:r>
          </a:p>
          <a:p>
            <a:pPr marL="342900" indent="-342900">
              <a:spcBef>
                <a:spcPts val="450"/>
              </a:spcBef>
              <a:buFont typeface="+mj-lt"/>
              <a:buAutoNum type="alphaLcPeriod" startAt="2"/>
            </a:pPr>
            <a:r>
              <a:rPr lang="id-ID" sz="1500" b="1" dirty="0">
                <a:solidFill>
                  <a:schemeClr val="tx1"/>
                </a:solidFill>
              </a:rPr>
              <a:t>Pembibitan dan penanaman</a:t>
            </a:r>
          </a:p>
          <a:p>
            <a:pPr marL="201216">
              <a:spcBef>
                <a:spcPts val="450"/>
              </a:spcBef>
            </a:pPr>
            <a:r>
              <a:rPr lang="id-ID" sz="1500" dirty="0">
                <a:solidFill>
                  <a:schemeClr val="tx1"/>
                </a:solidFill>
              </a:rPr>
              <a:t>Benih bayam diperbanyak melalui biji. Biji yang kering lantas dirontokkan dan langsung disebar pada lahan.</a:t>
            </a:r>
          </a:p>
          <a:p>
            <a:pPr marL="342900" indent="-342900">
              <a:spcBef>
                <a:spcPts val="450"/>
              </a:spcBef>
              <a:buFont typeface="+mj-lt"/>
              <a:buAutoNum type="alphaLcPeriod" startAt="3"/>
            </a:pPr>
            <a:r>
              <a:rPr lang="id-ID" sz="1500" b="1" dirty="0">
                <a:solidFill>
                  <a:schemeClr val="tx1"/>
                </a:solidFill>
              </a:rPr>
              <a:t>Pemeliharaan</a:t>
            </a:r>
          </a:p>
          <a:p>
            <a:pPr marL="201216">
              <a:spcBef>
                <a:spcPts val="450"/>
              </a:spcBef>
            </a:pPr>
            <a:r>
              <a:rPr lang="id-ID" sz="1500" dirty="0">
                <a:solidFill>
                  <a:schemeClr val="tx1"/>
                </a:solidFill>
              </a:rPr>
              <a:t>Disiram dengan cukup air, penyiangan, dan pemupukan serta pengendalian hama dan penyakit.</a:t>
            </a:r>
          </a:p>
          <a:p>
            <a:pPr marL="342900" indent="-342900">
              <a:spcBef>
                <a:spcPts val="450"/>
              </a:spcBef>
              <a:buFont typeface="+mj-lt"/>
              <a:buAutoNum type="alphaLcPeriod" startAt="4"/>
            </a:pPr>
            <a:r>
              <a:rPr lang="id-ID" sz="1500" b="1" dirty="0">
                <a:solidFill>
                  <a:schemeClr val="tx1"/>
                </a:solidFill>
              </a:rPr>
              <a:t>Pemanenan</a:t>
            </a:r>
          </a:p>
          <a:p>
            <a:pPr marL="201216">
              <a:spcBef>
                <a:spcPts val="450"/>
              </a:spcBef>
            </a:pPr>
            <a:r>
              <a:rPr lang="id-ID" sz="1500" dirty="0">
                <a:solidFill>
                  <a:schemeClr val="tx1"/>
                </a:solidFill>
              </a:rPr>
              <a:t>Bayam petik dapatt dipanen berkali-kali setelah 1-1,5 bulan tanam.</a:t>
            </a:r>
          </a:p>
          <a:p>
            <a:pPr marL="342900" indent="-342900">
              <a:spcBef>
                <a:spcPts val="450"/>
              </a:spcBef>
              <a:buFont typeface="+mj-lt"/>
              <a:buAutoNum type="alphaLcPeriod" startAt="5"/>
            </a:pPr>
            <a:r>
              <a:rPr lang="id-ID" sz="1500" b="1" dirty="0">
                <a:solidFill>
                  <a:schemeClr val="tx1"/>
                </a:solidFill>
              </a:rPr>
              <a:t>Penanganan pascapanen</a:t>
            </a:r>
          </a:p>
          <a:p>
            <a:pPr marL="201216">
              <a:spcBef>
                <a:spcPts val="450"/>
              </a:spcBef>
            </a:pPr>
            <a:r>
              <a:rPr lang="id-ID" sz="1500" dirty="0">
                <a:solidFill>
                  <a:schemeClr val="tx1"/>
                </a:solidFill>
              </a:rPr>
              <a:t>Bayam yang telah dipanen harus diletakkan di tempat yang teduh dan tidak terkena sinar matahari langsung agar daun tidak layu. Setelah itu, dilakukan peyortiraan untuk memisahkan bayam rusak dan bayam yang tidak. </a:t>
            </a:r>
            <a:endParaRPr lang="id-ID" sz="1500" dirty="0">
              <a:solidFill>
                <a:schemeClr val="tx1"/>
              </a:solidFill>
            </a:endParaRPr>
          </a:p>
        </p:txBody>
      </p:sp>
      <p:grpSp>
        <p:nvGrpSpPr>
          <p:cNvPr id="9" name="Group 8"/>
          <p:cNvGrpSpPr/>
          <p:nvPr/>
        </p:nvGrpSpPr>
        <p:grpSpPr>
          <a:xfrm>
            <a:off x="0" y="4351845"/>
            <a:ext cx="9144000" cy="798513"/>
            <a:chOff x="0" y="2952750"/>
            <a:chExt cx="9144000" cy="798513"/>
          </a:xfrm>
        </p:grpSpPr>
        <p:pic>
          <p:nvPicPr>
            <p:cNvPr id="10" name="Picture 2" descr="E:\ELISA\ERLANGGA LISA\2017\TEMPLATE PPT\SMP Penjaskes Orkes (K13N)\SMP Penjaskes Orkes (K13N) banne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
        <p:nvSpPr>
          <p:cNvPr id="3" name="Rectangle 2"/>
          <p:cNvSpPr/>
          <p:nvPr/>
        </p:nvSpPr>
        <p:spPr>
          <a:xfrm>
            <a:off x="3168870" y="217319"/>
            <a:ext cx="5628290" cy="738664"/>
          </a:xfrm>
          <a:prstGeom prst="rect">
            <a:avLst/>
          </a:prstGeom>
        </p:spPr>
        <p:txBody>
          <a:bodyPr wrap="square">
            <a:spAutoFit/>
          </a:bodyPr>
          <a:lstStyle/>
          <a:p>
            <a:pPr>
              <a:spcBef>
                <a:spcPts val="450"/>
              </a:spcBef>
            </a:pPr>
            <a:r>
              <a:rPr lang="id-ID" dirty="0"/>
              <a:t>Tanaman bayam dapat tumbuh pada saat musim hujan maupun musim kemarau dengan membutuhkan cukup banyak air, adapaun cara budi daya tanaman ini meliputi :</a:t>
            </a:r>
            <a:endParaRPr lang="id-ID" dirty="0"/>
          </a:p>
        </p:txBody>
      </p:sp>
    </p:spTree>
    <p:extLst>
      <p:ext uri="{BB962C8B-B14F-4D97-AF65-F5344CB8AC3E}">
        <p14:creationId xmlns:p14="http://schemas.microsoft.com/office/powerpoint/2010/main" val="3771901581"/>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750"/>
                                        <p:tgtEl>
                                          <p:spTgt spid="5">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2250"/>
                            </p:stCondLst>
                            <p:childTnLst>
                              <p:par>
                                <p:cTn id="13" presetID="10" presetClass="entr" presetSubtype="0" fill="hold" grpId="0" nodeType="after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3000"/>
                            </p:stCondLst>
                            <p:childTnLst>
                              <p:par>
                                <p:cTn id="17" presetID="22" presetClass="entr" presetSubtype="1" fill="hold" grpId="0" nodeType="after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Same Side Corner Rectangle 1"/>
          <p:cNvSpPr/>
          <p:nvPr/>
        </p:nvSpPr>
        <p:spPr>
          <a:xfrm flipV="1">
            <a:off x="3819196" y="0"/>
            <a:ext cx="5324804" cy="4594551"/>
          </a:xfrm>
          <a:prstGeom prst="round2Same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5" name="TextBox 4"/>
          <p:cNvSpPr txBox="1"/>
          <p:nvPr/>
        </p:nvSpPr>
        <p:spPr>
          <a:xfrm>
            <a:off x="559902" y="83196"/>
            <a:ext cx="1978121" cy="623864"/>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r>
              <a:rPr lang="id-ID" sz="3000" b="1" dirty="0">
                <a:solidFill>
                  <a:srgbClr val="0070C0"/>
                </a:solidFill>
                <a:latin typeface="Calibri" pitchFamily="34" charset="0"/>
                <a:cs typeface="Calibri" pitchFamily="34" charset="0"/>
              </a:rPr>
              <a:t>4. Tomat</a:t>
            </a: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22368" t="-303" r="19727"/>
          <a:stretch/>
        </p:blipFill>
        <p:spPr>
          <a:xfrm>
            <a:off x="11824" y="683410"/>
            <a:ext cx="3665483" cy="3887492"/>
          </a:xfrm>
          <a:prstGeom prst="rect">
            <a:avLst/>
          </a:prstGeom>
          <a:noFill/>
          <a:ln>
            <a:noFill/>
          </a:ln>
        </p:spPr>
      </p:pic>
      <p:sp>
        <p:nvSpPr>
          <p:cNvPr id="7" name="Rectangle 6"/>
          <p:cNvSpPr/>
          <p:nvPr/>
        </p:nvSpPr>
        <p:spPr>
          <a:xfrm>
            <a:off x="4004441" y="232079"/>
            <a:ext cx="4954314" cy="40518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spcBef>
                <a:spcPts val="450"/>
              </a:spcBef>
            </a:pPr>
            <a:r>
              <a:rPr lang="id-ID" sz="1800" b="1" dirty="0">
                <a:solidFill>
                  <a:schemeClr val="tx1"/>
                </a:solidFill>
              </a:rPr>
              <a:t>a. Persiapan lahan</a:t>
            </a:r>
          </a:p>
          <a:p>
            <a:pPr marL="201216">
              <a:spcBef>
                <a:spcPts val="450"/>
              </a:spcBef>
            </a:pPr>
            <a:r>
              <a:rPr lang="id-ID" sz="1800" dirty="0">
                <a:solidFill>
                  <a:schemeClr val="tx1"/>
                </a:solidFill>
              </a:rPr>
              <a:t>Meliputi pembajakan dan penggaruan tanah.</a:t>
            </a:r>
          </a:p>
          <a:p>
            <a:pPr>
              <a:spcBef>
                <a:spcPts val="450"/>
              </a:spcBef>
            </a:pPr>
            <a:r>
              <a:rPr lang="id-ID" sz="1800" b="1" dirty="0">
                <a:solidFill>
                  <a:schemeClr val="tx1"/>
                </a:solidFill>
              </a:rPr>
              <a:t>b. Pembibitan dan penanaman</a:t>
            </a:r>
          </a:p>
          <a:p>
            <a:pPr marL="201216" indent="-201216">
              <a:spcBef>
                <a:spcPts val="450"/>
              </a:spcBef>
            </a:pPr>
            <a:r>
              <a:rPr lang="id-ID" sz="1800" dirty="0">
                <a:solidFill>
                  <a:schemeClr val="tx1"/>
                </a:solidFill>
              </a:rPr>
              <a:t>	Menyiapkan media semai dengan komposisi 20 liter tanah, 10 liter pupuk kandang, dan 150 g NPK halus.</a:t>
            </a:r>
          </a:p>
          <a:p>
            <a:pPr>
              <a:spcBef>
                <a:spcPts val="450"/>
              </a:spcBef>
            </a:pPr>
            <a:r>
              <a:rPr lang="id-ID" sz="1800" b="1" dirty="0">
                <a:solidFill>
                  <a:schemeClr val="tx1"/>
                </a:solidFill>
              </a:rPr>
              <a:t>c. Pemeliharaan tanaman</a:t>
            </a:r>
          </a:p>
          <a:p>
            <a:pPr marL="201216" indent="-201216">
              <a:spcBef>
                <a:spcPts val="450"/>
              </a:spcBef>
            </a:pPr>
            <a:r>
              <a:rPr lang="id-ID" sz="1800" dirty="0">
                <a:solidFill>
                  <a:schemeClr val="tx1"/>
                </a:solidFill>
              </a:rPr>
              <a:t>	Tahap ini meliputi penyulaman, perempelan dan pengikatan tanaman, sanitasi lahan dan pengairan, pemupukan dll.</a:t>
            </a:r>
          </a:p>
          <a:p>
            <a:pPr>
              <a:spcBef>
                <a:spcPts val="450"/>
              </a:spcBef>
            </a:pPr>
            <a:r>
              <a:rPr lang="id-ID" sz="1800" b="1" dirty="0">
                <a:solidFill>
                  <a:schemeClr val="tx1"/>
                </a:solidFill>
              </a:rPr>
              <a:t>d. Pemanenan</a:t>
            </a:r>
          </a:p>
          <a:p>
            <a:pPr marL="201216" indent="-201216">
              <a:spcBef>
                <a:spcPts val="450"/>
              </a:spcBef>
            </a:pPr>
            <a:r>
              <a:rPr lang="id-ID" sz="1800" dirty="0">
                <a:solidFill>
                  <a:schemeClr val="tx1"/>
                </a:solidFill>
              </a:rPr>
              <a:t>	Buah tomat dapat dipanen pada umur 66-75 hari dengan cara dipetik.</a:t>
            </a:r>
            <a:endParaRPr lang="id-ID" sz="1800" dirty="0">
              <a:solidFill>
                <a:schemeClr val="tx1"/>
              </a:solidFill>
            </a:endParaRPr>
          </a:p>
        </p:txBody>
      </p:sp>
    </p:spTree>
    <p:extLst>
      <p:ext uri="{BB962C8B-B14F-4D97-AF65-F5344CB8AC3E}">
        <p14:creationId xmlns:p14="http://schemas.microsoft.com/office/powerpoint/2010/main" val="845594243"/>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2000"/>
                            </p:stCondLst>
                            <p:childTnLst>
                              <p:par>
                                <p:cTn id="13" presetID="22" presetClass="entr" presetSubtype="8" fill="hold" grpId="0" nodeType="afterEffect">
                                  <p:stCondLst>
                                    <p:cond delay="5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Diagonal Corner Rectangle 1"/>
          <p:cNvSpPr/>
          <p:nvPr/>
        </p:nvSpPr>
        <p:spPr>
          <a:xfrm>
            <a:off x="3606365" y="242662"/>
            <a:ext cx="5391805" cy="4600205"/>
          </a:xfrm>
          <a:prstGeom prst="round2DiagRect">
            <a:avLst>
              <a:gd name="adj1" fmla="val 4843"/>
              <a:gd name="adj2" fmla="val 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5" name="TextBox 4"/>
          <p:cNvSpPr txBox="1"/>
          <p:nvPr/>
        </p:nvSpPr>
        <p:spPr>
          <a:xfrm>
            <a:off x="696270" y="156532"/>
            <a:ext cx="1800574" cy="623864"/>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r>
              <a:rPr lang="id-ID" sz="3000" b="1" dirty="0">
                <a:solidFill>
                  <a:srgbClr val="0070C0"/>
                </a:solidFill>
                <a:latin typeface="Calibri" pitchFamily="34" charset="0"/>
                <a:cs typeface="Calibri" pitchFamily="34" charset="0"/>
              </a:rPr>
              <a:t>5. Terong</a:t>
            </a: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6226" t="1" r="17910" b="-186"/>
          <a:stretch/>
        </p:blipFill>
        <p:spPr>
          <a:xfrm>
            <a:off x="106419" y="866527"/>
            <a:ext cx="3417175" cy="3772643"/>
          </a:xfrm>
          <a:prstGeom prst="rect">
            <a:avLst/>
          </a:prstGeom>
          <a:noFill/>
          <a:ln>
            <a:noFill/>
          </a:ln>
        </p:spPr>
      </p:pic>
      <p:sp>
        <p:nvSpPr>
          <p:cNvPr id="7" name="Rectangle 6"/>
          <p:cNvSpPr/>
          <p:nvPr/>
        </p:nvSpPr>
        <p:spPr>
          <a:xfrm>
            <a:off x="3733801" y="418722"/>
            <a:ext cx="5167147" cy="41183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342900" indent="-342900">
              <a:spcBef>
                <a:spcPts val="450"/>
              </a:spcBef>
              <a:buFont typeface="+mj-lt"/>
              <a:buAutoNum type="alphaLcPeriod"/>
            </a:pPr>
            <a:r>
              <a:rPr lang="id-ID" sz="1500" b="1" dirty="0">
                <a:solidFill>
                  <a:schemeClr val="tx1"/>
                </a:solidFill>
              </a:rPr>
              <a:t>Persiapan lahan</a:t>
            </a:r>
            <a:endParaRPr lang="en-US" sz="1500" b="1" dirty="0">
              <a:solidFill>
                <a:schemeClr val="tx1"/>
              </a:solidFill>
            </a:endParaRPr>
          </a:p>
          <a:p>
            <a:pPr marL="213122">
              <a:spcBef>
                <a:spcPts val="450"/>
              </a:spcBef>
            </a:pPr>
            <a:r>
              <a:rPr lang="id-ID" sz="1500" dirty="0">
                <a:solidFill>
                  <a:schemeClr val="tx1"/>
                </a:solidFill>
              </a:rPr>
              <a:t>Meliputi pembajakan dan penggaruan tanah.</a:t>
            </a:r>
          </a:p>
          <a:p>
            <a:pPr marL="342900" indent="-342900">
              <a:spcBef>
                <a:spcPts val="450"/>
              </a:spcBef>
              <a:buFont typeface="+mj-lt"/>
              <a:buAutoNum type="alphaLcPeriod" startAt="2"/>
            </a:pPr>
            <a:r>
              <a:rPr lang="id-ID" sz="1500" b="1" dirty="0">
                <a:solidFill>
                  <a:schemeClr val="tx1"/>
                </a:solidFill>
              </a:rPr>
              <a:t>Pembibitan dan penanaman</a:t>
            </a:r>
          </a:p>
          <a:p>
            <a:pPr marL="213122">
              <a:spcBef>
                <a:spcPts val="450"/>
              </a:spcBef>
            </a:pPr>
            <a:r>
              <a:rPr lang="id-ID" sz="1500" dirty="0">
                <a:solidFill>
                  <a:schemeClr val="tx1"/>
                </a:solidFill>
              </a:rPr>
              <a:t>Membutuhkan rumah atau sungkup untuk bibit muda dengan 20 liter tanah, 10 liter pupuk kandang, dan 150 g NPK halus.</a:t>
            </a:r>
          </a:p>
          <a:p>
            <a:pPr marL="342900" indent="-342900">
              <a:spcBef>
                <a:spcPts val="450"/>
              </a:spcBef>
              <a:buFont typeface="+mj-lt"/>
              <a:buAutoNum type="alphaLcPeriod" startAt="3"/>
            </a:pPr>
            <a:r>
              <a:rPr lang="id-ID" sz="1500" b="1" dirty="0">
                <a:solidFill>
                  <a:schemeClr val="tx1"/>
                </a:solidFill>
              </a:rPr>
              <a:t>Pemeliharaan tanaman</a:t>
            </a:r>
          </a:p>
          <a:p>
            <a:pPr marL="213122">
              <a:spcBef>
                <a:spcPts val="450"/>
              </a:spcBef>
            </a:pPr>
            <a:r>
              <a:rPr lang="id-ID" sz="1500" dirty="0">
                <a:solidFill>
                  <a:schemeClr val="tx1"/>
                </a:solidFill>
              </a:rPr>
              <a:t>Pemeliharaan meliputi penyulaman, perempelan, dan pengikatan tanaman, sanitasi lahan dan pengairan, pemupukan susulan, serta pengendalian hama.</a:t>
            </a:r>
          </a:p>
          <a:p>
            <a:pPr marL="342900" indent="-342900">
              <a:spcBef>
                <a:spcPts val="450"/>
              </a:spcBef>
              <a:buFont typeface="+mj-lt"/>
              <a:buAutoNum type="alphaLcPeriod" startAt="4"/>
            </a:pPr>
            <a:r>
              <a:rPr lang="en-US" sz="1500" b="1" dirty="0">
                <a:solidFill>
                  <a:schemeClr val="tx1"/>
                </a:solidFill>
              </a:rPr>
              <a:t>P</a:t>
            </a:r>
            <a:r>
              <a:rPr lang="id-ID" sz="1500" b="1" dirty="0">
                <a:solidFill>
                  <a:schemeClr val="tx1"/>
                </a:solidFill>
              </a:rPr>
              <a:t>emanenan</a:t>
            </a:r>
          </a:p>
          <a:p>
            <a:pPr marL="177404">
              <a:spcBef>
                <a:spcPts val="450"/>
              </a:spcBef>
            </a:pPr>
            <a:r>
              <a:rPr lang="id-ID" sz="1500" dirty="0">
                <a:solidFill>
                  <a:schemeClr val="tx1"/>
                </a:solidFill>
              </a:rPr>
              <a:t>Buah terong dapat dipanen saat berumur 55 hari. Buah yang dipanen adalah buah muda yang warna buahnya belu pudar. Agar tetap sehat ada saat pemanenan gunakan alat seperti gunting, sabit, pisau, atau sejenisnya supaya bekas potongan tidak mudah terserang penyakit terutama pada musim hujan.</a:t>
            </a:r>
            <a:endParaRPr lang="id-ID" sz="1500" dirty="0">
              <a:solidFill>
                <a:schemeClr val="tx1"/>
              </a:solidFill>
            </a:endParaRPr>
          </a:p>
        </p:txBody>
      </p:sp>
      <p:grpSp>
        <p:nvGrpSpPr>
          <p:cNvPr id="9" name="Group 8"/>
          <p:cNvGrpSpPr/>
          <p:nvPr/>
        </p:nvGrpSpPr>
        <p:grpSpPr>
          <a:xfrm>
            <a:off x="0" y="4351845"/>
            <a:ext cx="9144000" cy="798513"/>
            <a:chOff x="0" y="2952750"/>
            <a:chExt cx="9144000" cy="798513"/>
          </a:xfrm>
        </p:grpSpPr>
        <p:pic>
          <p:nvPicPr>
            <p:cNvPr id="10" name="Picture 2" descr="E:\ELISA\ERLANGGA LISA\2017\TEMPLATE PPT\SMP Penjaskes Orkes (K13N)\SMP Penjaskes Orkes (K13N) banne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2403337318"/>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750"/>
                                        <p:tgtEl>
                                          <p:spTgt spid="5">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2250"/>
                            </p:stCondLst>
                            <p:childTnLst>
                              <p:par>
                                <p:cTn id="13" presetID="16" presetClass="entr" presetSubtype="21" fill="hold" grpId="0" nodeType="afterEffect">
                                  <p:stCondLst>
                                    <p:cond delay="50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718327" y="267495"/>
            <a:ext cx="909651" cy="921425"/>
            <a:chOff x="4340143" y="1954100"/>
            <a:chExt cx="1428751" cy="1447246"/>
          </a:xfrm>
        </p:grpSpPr>
        <p:pic>
          <p:nvPicPr>
            <p:cNvPr id="8" name="Picture 2" descr="E:\ELISA\ERLANGGA LISA\2017\TEMPLATE PPT\SMP Penjaskes Orkes (K13N)\untuk BAB penja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0143" y="1954100"/>
              <a:ext cx="1428751" cy="144724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4505453" y="2200669"/>
              <a:ext cx="1068128" cy="1015167"/>
            </a:xfrm>
            <a:prstGeom prst="rect">
              <a:avLst/>
            </a:prstGeom>
          </p:spPr>
          <p:txBody>
            <a:bodyPr wrap="square">
              <a:spAutoFit/>
            </a:bodyPr>
            <a:lstStyle/>
            <a:p>
              <a:pPr algn="ctr"/>
              <a:r>
                <a:rPr lang="en-US" sz="1800" b="1" dirty="0">
                  <a:solidFill>
                    <a:schemeClr val="bg1"/>
                  </a:solidFill>
                </a:rPr>
                <a:t>BAB </a:t>
              </a:r>
            </a:p>
            <a:p>
              <a:pPr algn="ctr"/>
              <a:r>
                <a:rPr lang="id-ID" sz="1800" b="1" dirty="0">
                  <a:solidFill>
                    <a:schemeClr val="bg1"/>
                  </a:solidFill>
                </a:rPr>
                <a:t>10</a:t>
              </a:r>
              <a:endParaRPr lang="en-US" sz="1800" b="1" dirty="0">
                <a:solidFill>
                  <a:schemeClr val="bg1"/>
                </a:solidFill>
              </a:endParaRPr>
            </a:p>
          </p:txBody>
        </p:sp>
      </p:grpSp>
      <p:sp>
        <p:nvSpPr>
          <p:cNvPr id="17" name="TextBox 16"/>
          <p:cNvSpPr txBox="1"/>
          <p:nvPr/>
        </p:nvSpPr>
        <p:spPr>
          <a:xfrm>
            <a:off x="0" y="1203599"/>
            <a:ext cx="4355976" cy="1139596"/>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pPr algn="ctr"/>
            <a:r>
              <a:rPr lang="id-ID" sz="3000" b="1" dirty="0">
                <a:solidFill>
                  <a:srgbClr val="0070C0"/>
                </a:solidFill>
                <a:latin typeface="Calibri" pitchFamily="34" charset="0"/>
                <a:cs typeface="Calibri" pitchFamily="34" charset="0"/>
              </a:rPr>
              <a:t>TAHAPAN BUDI DAYA TANAMAN SAYUR</a:t>
            </a:r>
            <a:endParaRPr lang="en-US" sz="3000" b="1" dirty="0">
              <a:solidFill>
                <a:srgbClr val="0070C0"/>
              </a:solidFill>
              <a:latin typeface="Calibri" pitchFamily="34" charset="0"/>
              <a:cs typeface="Calibri" pitchFamily="34" charset="0"/>
            </a:endParaRPr>
          </a:p>
        </p:txBody>
      </p:sp>
      <p:grpSp>
        <p:nvGrpSpPr>
          <p:cNvPr id="19" name="Group 18"/>
          <p:cNvGrpSpPr/>
          <p:nvPr/>
        </p:nvGrpSpPr>
        <p:grpSpPr>
          <a:xfrm>
            <a:off x="-14388" y="2425598"/>
            <a:ext cx="4370364" cy="2085142"/>
            <a:chOff x="-14388" y="2571750"/>
            <a:chExt cx="4370364" cy="2085140"/>
          </a:xfrm>
        </p:grpSpPr>
        <p:grpSp>
          <p:nvGrpSpPr>
            <p:cNvPr id="11" name="Group 10"/>
            <p:cNvGrpSpPr/>
            <p:nvPr/>
          </p:nvGrpSpPr>
          <p:grpSpPr>
            <a:xfrm>
              <a:off x="-14388" y="2571750"/>
              <a:ext cx="4370364" cy="2085140"/>
              <a:chOff x="0" y="1829157"/>
              <a:chExt cx="4051940" cy="2085140"/>
            </a:xfrm>
          </p:grpSpPr>
          <p:sp>
            <p:nvSpPr>
              <p:cNvPr id="12" name="Rectangle 11"/>
              <p:cNvSpPr/>
              <p:nvPr/>
            </p:nvSpPr>
            <p:spPr>
              <a:xfrm>
                <a:off x="114888" y="2190750"/>
                <a:ext cx="3695112" cy="1723547"/>
              </a:xfrm>
              <a:prstGeom prst="rect">
                <a:avLst/>
              </a:prstGeom>
            </p:spPr>
            <p:txBody>
              <a:bodyPr wrap="square">
                <a:spAutoFit/>
              </a:bodyPr>
              <a:lstStyle/>
              <a:p>
                <a:pPr marL="317357" indent="-317357" algn="just" eaLnBrk="0" hangingPunct="0">
                  <a:spcBef>
                    <a:spcPts val="600"/>
                  </a:spcBef>
                  <a:buFont typeface="Wingdings" pitchFamily="2" charset="2"/>
                  <a:buChar char="§"/>
                </a:pPr>
                <a:r>
                  <a:rPr lang="id-ID" sz="1200" dirty="0">
                    <a:latin typeface="Calibri" pitchFamily="34" charset="0"/>
                    <a:cs typeface="Calibri" pitchFamily="34" charset="0"/>
                  </a:rPr>
                  <a:t>Menyatakan pendapat tentang keragaman budi daya tanaman sayur yang ada di indonesia sebagai ungkapan rasa bangga dan wujud syukur kepada Tuhan Yang Maha Esa.</a:t>
                </a:r>
              </a:p>
              <a:p>
                <a:pPr marL="317357" indent="-317357" algn="just" eaLnBrk="0" hangingPunct="0">
                  <a:spcBef>
                    <a:spcPts val="600"/>
                  </a:spcBef>
                  <a:buFont typeface="Wingdings" pitchFamily="2" charset="2"/>
                  <a:buChar char="§"/>
                </a:pPr>
                <a:r>
                  <a:rPr lang="id-ID" sz="1200" dirty="0">
                    <a:latin typeface="Calibri" pitchFamily="34" charset="0"/>
                    <a:cs typeface="Calibri" pitchFamily="34" charset="0"/>
                  </a:rPr>
                  <a:t>Mengetahui tahapan budi daya berbagai jenis tanaman sayur beserta sarana dan teknik yang digunakan; serta</a:t>
                </a:r>
              </a:p>
              <a:p>
                <a:pPr marL="317357" indent="-317357" algn="just" eaLnBrk="0" hangingPunct="0">
                  <a:spcBef>
                    <a:spcPts val="600"/>
                  </a:spcBef>
                  <a:buFont typeface="Wingdings" pitchFamily="2" charset="2"/>
                  <a:buChar char="§"/>
                </a:pPr>
                <a:r>
                  <a:rPr lang="id-ID" sz="1200" dirty="0">
                    <a:latin typeface="Calibri" pitchFamily="34" charset="0"/>
                    <a:cs typeface="Calibri" pitchFamily="34" charset="0"/>
                  </a:rPr>
                  <a:t>Merancang kegiatan budi daya tanaman obat dengan berbagai media yang ada di lingkungan sekitar.</a:t>
                </a:r>
                <a:endParaRPr lang="en-US" sz="1200" dirty="0">
                  <a:latin typeface="Calibri" pitchFamily="34" charset="0"/>
                  <a:cs typeface="Calibri" pitchFamily="34" charset="0"/>
                </a:endParaRPr>
              </a:p>
            </p:txBody>
          </p:sp>
          <p:sp>
            <p:nvSpPr>
              <p:cNvPr id="13" name="Rectangle 12"/>
              <p:cNvSpPr/>
              <p:nvPr/>
            </p:nvSpPr>
            <p:spPr>
              <a:xfrm>
                <a:off x="0" y="1829157"/>
                <a:ext cx="4051940" cy="3429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8" name="Rectangle 17"/>
            <p:cNvSpPr/>
            <p:nvPr/>
          </p:nvSpPr>
          <p:spPr>
            <a:xfrm>
              <a:off x="1276170" y="2571750"/>
              <a:ext cx="1803635" cy="307777"/>
            </a:xfrm>
            <a:prstGeom prst="rect">
              <a:avLst/>
            </a:prstGeom>
          </p:spPr>
          <p:txBody>
            <a:bodyPr wrap="none">
              <a:spAutoFit/>
            </a:bodyPr>
            <a:lstStyle/>
            <a:p>
              <a:r>
                <a:rPr lang="id-ID" b="1" dirty="0">
                  <a:solidFill>
                    <a:schemeClr val="bg1"/>
                  </a:solidFill>
                  <a:latin typeface="Calibri" pitchFamily="34" charset="0"/>
                  <a:cs typeface="Calibri" pitchFamily="34" charset="0"/>
                  <a:sym typeface="Arial" pitchFamily="34" charset="0"/>
                </a:rPr>
                <a:t>Tujuan P</a:t>
              </a:r>
              <a:r>
                <a:rPr lang="en-US" b="1" dirty="0" err="1">
                  <a:solidFill>
                    <a:schemeClr val="bg1"/>
                  </a:solidFill>
                  <a:latin typeface="Calibri" pitchFamily="34" charset="0"/>
                  <a:cs typeface="Calibri" pitchFamily="34" charset="0"/>
                  <a:sym typeface="Arial" pitchFamily="34" charset="0"/>
                </a:rPr>
                <a:t>embelajaran</a:t>
              </a:r>
              <a:r>
                <a:rPr lang="id-ID" b="1" dirty="0">
                  <a:solidFill>
                    <a:schemeClr val="bg1"/>
                  </a:solidFill>
                  <a:latin typeface="Calibri" pitchFamily="34" charset="0"/>
                  <a:cs typeface="Calibri" pitchFamily="34" charset="0"/>
                  <a:sym typeface="Arial" pitchFamily="34" charset="0"/>
                </a:rPr>
                <a:t>:</a:t>
              </a:r>
              <a:endParaRPr lang="id-ID" dirty="0"/>
            </a:p>
          </p:txBody>
        </p:sp>
      </p:grpSp>
      <p:pic>
        <p:nvPicPr>
          <p:cNvPr id="3" name="Content Placeholder 2"/>
          <p:cNvPicPr>
            <a:picLocks noGrp="1" noChangeAspect="1"/>
          </p:cNvPicPr>
          <p:nvPr>
            <p:ph idx="1"/>
          </p:nvPr>
        </p:nvPicPr>
        <p:blipFill rotWithShape="1">
          <a:blip r:embed="rId3">
            <a:extLst>
              <a:ext uri="{28A0092B-C50C-407E-A947-70E740481C1C}">
                <a14:useLocalDpi xmlns:a14="http://schemas.microsoft.com/office/drawing/2010/main" val="0"/>
              </a:ext>
            </a:extLst>
          </a:blip>
          <a:srcRect l="24647" r="22991"/>
          <a:stretch/>
        </p:blipFill>
        <p:spPr>
          <a:xfrm>
            <a:off x="4355976" y="0"/>
            <a:ext cx="4788024" cy="4945372"/>
          </a:xfrm>
          <a:prstGeom prst="rect">
            <a:avLst/>
          </a:prstGeom>
          <a:noFill/>
          <a:ln>
            <a:noFill/>
          </a:ln>
        </p:spPr>
      </p:pic>
      <p:grpSp>
        <p:nvGrpSpPr>
          <p:cNvPr id="21" name="Group 20"/>
          <p:cNvGrpSpPr/>
          <p:nvPr/>
        </p:nvGrpSpPr>
        <p:grpSpPr>
          <a:xfrm>
            <a:off x="0" y="4351845"/>
            <a:ext cx="9144000" cy="798513"/>
            <a:chOff x="0" y="2952750"/>
            <a:chExt cx="9144000" cy="798513"/>
          </a:xfrm>
        </p:grpSpPr>
        <p:pic>
          <p:nvPicPr>
            <p:cNvPr id="22" name="Picture 2" descr="E:\ELISA\ERLANGGA LISA\2017\TEMPLATE PPT\SMP Penjaskes Orkes (K13N)\SMP Penjaskes Orkes (K13N) 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2887433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750"/>
                            </p:stCondLst>
                            <p:childTnLst>
                              <p:par>
                                <p:cTn id="9" presetID="22" presetClass="entr" presetSubtype="8" fill="hold" nodeType="afterEffect">
                                  <p:stCondLst>
                                    <p:cond delay="50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750"/>
                                        <p:tgtEl>
                                          <p:spTgt spid="17">
                                            <p:txEl>
                                              <p:pRg st="0" end="0"/>
                                            </p:txEl>
                                          </p:spTgt>
                                        </p:tgtEl>
                                      </p:cBhvr>
                                    </p:animEffect>
                                  </p:childTnLst>
                                </p:cTn>
                              </p:par>
                            </p:childTnLst>
                          </p:cTn>
                        </p:par>
                        <p:par>
                          <p:cTn id="12" fill="hold">
                            <p:stCondLst>
                              <p:cond delay="2000"/>
                            </p:stCondLst>
                            <p:childTnLst>
                              <p:par>
                                <p:cTn id="13" presetID="22" presetClass="entr" presetSubtype="1" fill="hold" nodeType="afterEffect">
                                  <p:stCondLst>
                                    <p:cond delay="50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6074" r="6218" b="3339"/>
          <a:stretch/>
        </p:blipFill>
        <p:spPr>
          <a:xfrm>
            <a:off x="4363107" y="508447"/>
            <a:ext cx="4780893" cy="4334420"/>
          </a:xfrm>
          <a:prstGeom prst="rect">
            <a:avLst/>
          </a:prstGeom>
          <a:noFill/>
          <a:ln>
            <a:noFill/>
          </a:ln>
        </p:spPr>
      </p:pic>
      <p:sp>
        <p:nvSpPr>
          <p:cNvPr id="5" name="TextBox 4"/>
          <p:cNvSpPr txBox="1"/>
          <p:nvPr/>
        </p:nvSpPr>
        <p:spPr>
          <a:xfrm>
            <a:off x="0" y="1"/>
            <a:ext cx="9144000" cy="623864"/>
          </a:xfrm>
          <a:prstGeom prst="rect">
            <a:avLst/>
          </a:prstGeom>
          <a:solidFill>
            <a:srgbClr val="0070C0"/>
          </a:solidFill>
          <a:ln/>
        </p:spPr>
        <p:style>
          <a:lnRef idx="1">
            <a:schemeClr val="accent1"/>
          </a:lnRef>
          <a:fillRef idx="2">
            <a:schemeClr val="accent1"/>
          </a:fillRef>
          <a:effectRef idx="1">
            <a:schemeClr val="accent1"/>
          </a:effectRef>
          <a:fontRef idx="minor">
            <a:schemeClr val="dk1"/>
          </a:fontRef>
        </p:style>
        <p:txBody>
          <a:bodyPr wrap="square" lIns="160632" tIns="80315" rIns="160632" bIns="80315" rtlCol="0">
            <a:spAutoFit/>
          </a:bodyPr>
          <a:lstStyle/>
          <a:p>
            <a:r>
              <a:rPr lang="id-ID" sz="3000" b="1" dirty="0">
                <a:solidFill>
                  <a:schemeClr val="bg1"/>
                </a:solidFill>
                <a:latin typeface="Calibri" pitchFamily="34" charset="0"/>
                <a:cs typeface="Calibri" pitchFamily="34" charset="0"/>
              </a:rPr>
              <a:t>A. SARANA BUDI DAYA TANAMAN SAYUR</a:t>
            </a:r>
            <a:endParaRPr lang="en-US" sz="3000" b="1" dirty="0">
              <a:solidFill>
                <a:schemeClr val="bg1"/>
              </a:solidFill>
              <a:latin typeface="Calibri" pitchFamily="34" charset="0"/>
              <a:cs typeface="Calibri" pitchFamily="34" charset="0"/>
            </a:endParaRPr>
          </a:p>
        </p:txBody>
      </p:sp>
      <p:sp>
        <p:nvSpPr>
          <p:cNvPr id="6" name="Rectangle 5"/>
          <p:cNvSpPr/>
          <p:nvPr/>
        </p:nvSpPr>
        <p:spPr>
          <a:xfrm>
            <a:off x="177362" y="876452"/>
            <a:ext cx="3943351" cy="15489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id-ID" sz="1700" dirty="0">
                <a:solidFill>
                  <a:schemeClr val="tx1"/>
                </a:solidFill>
              </a:rPr>
              <a:t>Hal utama yang dibutuhkan dalam budi daya ini adalah lahan untuk menanam. Kebutuhan sarana dalam budi daya tanaman juga harus dipenuhi. Sarana meliputi peralatan dan bahan budi daya tanaman.</a:t>
            </a:r>
            <a:r>
              <a:rPr lang="id-ID" sz="1700" dirty="0"/>
              <a:t>L</a:t>
            </a:r>
            <a:endParaRPr lang="id-ID" sz="1700" dirty="0"/>
          </a:p>
        </p:txBody>
      </p:sp>
      <p:sp>
        <p:nvSpPr>
          <p:cNvPr id="7" name="TextBox 6"/>
          <p:cNvSpPr txBox="1"/>
          <p:nvPr/>
        </p:nvSpPr>
        <p:spPr>
          <a:xfrm>
            <a:off x="177367" y="2447954"/>
            <a:ext cx="4032029" cy="577697"/>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r>
              <a:rPr lang="id-ID" sz="2700" b="1" dirty="0">
                <a:solidFill>
                  <a:srgbClr val="0070C0"/>
                </a:solidFill>
                <a:latin typeface="Calibri" pitchFamily="34" charset="0"/>
                <a:cs typeface="Calibri" pitchFamily="34" charset="0"/>
              </a:rPr>
              <a:t>1. Peralatan Budi Daya </a:t>
            </a:r>
            <a:endParaRPr lang="en-US" sz="2700" b="1" dirty="0">
              <a:solidFill>
                <a:srgbClr val="0070C0"/>
              </a:solidFill>
              <a:latin typeface="Calibri" pitchFamily="34" charset="0"/>
              <a:cs typeface="Calibri" pitchFamily="34" charset="0"/>
            </a:endParaRPr>
          </a:p>
        </p:txBody>
      </p:sp>
      <p:sp>
        <p:nvSpPr>
          <p:cNvPr id="8" name="Rectangle 7"/>
          <p:cNvSpPr/>
          <p:nvPr/>
        </p:nvSpPr>
        <p:spPr>
          <a:xfrm>
            <a:off x="266044" y="3025651"/>
            <a:ext cx="3854669" cy="13965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id-ID" sz="1700" dirty="0">
                <a:solidFill>
                  <a:schemeClr val="tx1"/>
                </a:solidFill>
              </a:rPr>
              <a:t>Alat-alat yang digunakan, yaitu cangkul, sekop, garpu, dan alat untuk memelihara tanaman, misalnya gunting, cetok, dan lainnya.</a:t>
            </a:r>
            <a:endParaRPr lang="id-ID" sz="1700" dirty="0">
              <a:solidFill>
                <a:schemeClr val="tx1"/>
              </a:solidFill>
            </a:endParaRPr>
          </a:p>
        </p:txBody>
      </p:sp>
      <p:grpSp>
        <p:nvGrpSpPr>
          <p:cNvPr id="10" name="Group 9"/>
          <p:cNvGrpSpPr/>
          <p:nvPr/>
        </p:nvGrpSpPr>
        <p:grpSpPr>
          <a:xfrm>
            <a:off x="0" y="4351845"/>
            <a:ext cx="9144000" cy="798513"/>
            <a:chOff x="0" y="2952750"/>
            <a:chExt cx="9144000" cy="798513"/>
          </a:xfrm>
        </p:grpSpPr>
        <p:pic>
          <p:nvPicPr>
            <p:cNvPr id="11" name="Picture 2" descr="E:\ELISA\ERLANGGA LISA\2017\TEMPLATE PPT\SMP Penjaskes Orkes (K13N)\SMP Penjaskes Orkes (K13N) banne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1458990718"/>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750"/>
                                        <p:tgtEl>
                                          <p:spTgt spid="6"/>
                                        </p:tgtEl>
                                      </p:cBhvr>
                                    </p:animEffect>
                                  </p:childTnLst>
                                </p:cTn>
                              </p:par>
                            </p:childTnLst>
                          </p:cTn>
                        </p:par>
                        <p:par>
                          <p:cTn id="8" fill="hold">
                            <p:stCondLst>
                              <p:cond delay="1250"/>
                            </p:stCondLst>
                            <p:childTnLst>
                              <p:par>
                                <p:cTn id="9" presetID="16" presetClass="entr" presetSubtype="21" fill="hold" grpId="0" nodeType="afterEffect">
                                  <p:stCondLst>
                                    <p:cond delay="25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2000"/>
                            </p:stCondLst>
                            <p:childTnLst>
                              <p:par>
                                <p:cTn id="13" presetID="22" presetClass="entr" presetSubtype="8" fill="hold" grpId="0" nodeType="after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498516" y="966343"/>
            <a:ext cx="3226088" cy="744365"/>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93176" y="35474"/>
            <a:ext cx="3905885" cy="2681086"/>
          </a:xfrm>
          <a:prstGeom prst="rect">
            <a:avLst/>
          </a:prstGeom>
          <a:ln w="38100">
            <a:solidFill>
              <a:schemeClr val="bg1"/>
            </a:solidFill>
          </a:ln>
        </p:spPr>
      </p:pic>
      <p:sp>
        <p:nvSpPr>
          <p:cNvPr id="5" name="TextBox 4"/>
          <p:cNvSpPr txBox="1"/>
          <p:nvPr/>
        </p:nvSpPr>
        <p:spPr>
          <a:xfrm>
            <a:off x="463042" y="143155"/>
            <a:ext cx="3781823" cy="577697"/>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r>
              <a:rPr lang="id-ID" sz="2700" b="1" dirty="0">
                <a:solidFill>
                  <a:srgbClr val="0070C0"/>
                </a:solidFill>
                <a:latin typeface="Calibri" pitchFamily="34" charset="0"/>
                <a:cs typeface="Calibri" pitchFamily="34" charset="0"/>
              </a:rPr>
              <a:t>2</a:t>
            </a:r>
            <a:r>
              <a:rPr lang="id-ID" sz="2700" b="1" dirty="0">
                <a:solidFill>
                  <a:srgbClr val="0070C0"/>
                </a:solidFill>
                <a:latin typeface="Calibri" pitchFamily="34" charset="0"/>
                <a:cs typeface="Calibri" pitchFamily="34" charset="0"/>
              </a:rPr>
              <a:t>. Bahan Budi Daya </a:t>
            </a:r>
          </a:p>
        </p:txBody>
      </p:sp>
      <p:sp>
        <p:nvSpPr>
          <p:cNvPr id="6" name="Rectangle 5"/>
          <p:cNvSpPr/>
          <p:nvPr/>
        </p:nvSpPr>
        <p:spPr>
          <a:xfrm>
            <a:off x="409830" y="1554022"/>
            <a:ext cx="3835036" cy="28090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id-ID" sz="2100" dirty="0">
                <a:solidFill>
                  <a:schemeClr val="tx1"/>
                </a:solidFill>
              </a:rPr>
              <a:t>Pilihlah benih yang bersertifikat dan sudah disahkan oleh Balai Pengawasan dan Sertifikat Benih. Jika kesulitan mendapatkannya, bibit dapa</a:t>
            </a:r>
            <a:r>
              <a:rPr lang="en-US" sz="2100" dirty="0">
                <a:solidFill>
                  <a:schemeClr val="tx1"/>
                </a:solidFill>
              </a:rPr>
              <a:t>t</a:t>
            </a:r>
            <a:r>
              <a:rPr lang="id-ID" sz="2100" dirty="0">
                <a:solidFill>
                  <a:schemeClr val="tx1"/>
                </a:solidFill>
              </a:rPr>
              <a:t> dibeli di tempat-tempat yang telah ditetapkan oleh</a:t>
            </a:r>
            <a:r>
              <a:rPr lang="en-US" sz="2100">
                <a:solidFill>
                  <a:schemeClr val="tx1"/>
                </a:solidFill>
              </a:rPr>
              <a:t> </a:t>
            </a:r>
            <a:r>
              <a:rPr lang="id-ID" sz="2100">
                <a:solidFill>
                  <a:schemeClr val="tx1"/>
                </a:solidFill>
              </a:rPr>
              <a:t>dinas </a:t>
            </a:r>
            <a:r>
              <a:rPr lang="id-ID" sz="2100" dirty="0">
                <a:solidFill>
                  <a:schemeClr val="tx1"/>
                </a:solidFill>
              </a:rPr>
              <a:t>pertanian.</a:t>
            </a:r>
            <a:endParaRPr lang="id-ID" sz="2100"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1673" y="2364828"/>
            <a:ext cx="3952482" cy="2627784"/>
          </a:xfrm>
          <a:prstGeom prst="rect">
            <a:avLst/>
          </a:prstGeom>
          <a:ln w="38100">
            <a:solidFill>
              <a:schemeClr val="bg1"/>
            </a:solidFill>
          </a:ln>
        </p:spPr>
      </p:pic>
      <p:sp>
        <p:nvSpPr>
          <p:cNvPr id="2" name="TextBox 1"/>
          <p:cNvSpPr txBox="1"/>
          <p:nvPr/>
        </p:nvSpPr>
        <p:spPr>
          <a:xfrm>
            <a:off x="738179" y="1115441"/>
            <a:ext cx="2557576" cy="438581"/>
          </a:xfrm>
          <a:prstGeom prst="rect">
            <a:avLst/>
          </a:prstGeom>
          <a:noFill/>
        </p:spPr>
        <p:txBody>
          <a:bodyPr wrap="none" lIns="68580" tIns="34290" rIns="68580" bIns="34290" rtlCol="0">
            <a:spAutoFit/>
          </a:bodyPr>
          <a:lstStyle/>
          <a:p>
            <a:pPr marL="385763" indent="-385763">
              <a:buFont typeface="+mj-lt"/>
              <a:buAutoNum type="alphaUcPeriod"/>
            </a:pPr>
            <a:r>
              <a:rPr lang="id-ID" sz="2400" b="1" dirty="0">
                <a:solidFill>
                  <a:srgbClr val="C00000"/>
                </a:solidFill>
                <a:latin typeface="Calibri" pitchFamily="34" charset="0"/>
                <a:cs typeface="Calibri" pitchFamily="34" charset="0"/>
              </a:rPr>
              <a:t>Benih </a:t>
            </a:r>
            <a:r>
              <a:rPr lang="id-ID" sz="2400" b="1" dirty="0">
                <a:solidFill>
                  <a:srgbClr val="C00000"/>
                </a:solidFill>
                <a:latin typeface="Calibri" pitchFamily="34" charset="0"/>
                <a:cs typeface="Calibri" pitchFamily="34" charset="0"/>
              </a:rPr>
              <a:t>atau </a:t>
            </a:r>
            <a:r>
              <a:rPr lang="id-ID" sz="2400" b="1" dirty="0">
                <a:solidFill>
                  <a:srgbClr val="C00000"/>
                </a:solidFill>
                <a:latin typeface="Calibri" pitchFamily="34" charset="0"/>
                <a:cs typeface="Calibri" pitchFamily="34" charset="0"/>
              </a:rPr>
              <a:t>bibit</a:t>
            </a:r>
            <a:endParaRPr lang="en-US" sz="2400" b="1" dirty="0">
              <a:solidFill>
                <a:srgbClr val="C00000"/>
              </a:solidFill>
              <a:latin typeface="Calibri" pitchFamily="34" charset="0"/>
              <a:cs typeface="Calibri" pitchFamily="34" charset="0"/>
            </a:endParaRPr>
          </a:p>
        </p:txBody>
      </p:sp>
      <p:grpSp>
        <p:nvGrpSpPr>
          <p:cNvPr id="13" name="Group 12"/>
          <p:cNvGrpSpPr/>
          <p:nvPr/>
        </p:nvGrpSpPr>
        <p:grpSpPr>
          <a:xfrm>
            <a:off x="0" y="4351845"/>
            <a:ext cx="9144000" cy="798513"/>
            <a:chOff x="0" y="2952750"/>
            <a:chExt cx="9144000" cy="798513"/>
          </a:xfrm>
        </p:grpSpPr>
        <p:pic>
          <p:nvPicPr>
            <p:cNvPr id="14" name="Picture 2" descr="E:\ELISA\ERLANGGA LISA\2017\TEMPLATE PPT\SMP Penjaskes Orkes (K13N)\SMP Penjaskes Orkes (K13N) 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155521007"/>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1000"/>
                            </p:stCondLst>
                            <p:childTnLst>
                              <p:par>
                                <p:cTn id="9" presetID="10" presetClass="entr" presetSubtype="0" fill="hold" grpId="0" nodeType="afterEffect">
                                  <p:stCondLst>
                                    <p:cond delay="25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750"/>
                            </p:stCondLst>
                            <p:childTnLst>
                              <p:par>
                                <p:cTn id="13" presetID="10" presetClass="entr" presetSubtype="0" fill="hold" grpId="0" nodeType="afterEffect">
                                  <p:stCondLst>
                                    <p:cond delay="50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childTnLst>
                          </p:cTn>
                        </p:par>
                        <p:par>
                          <p:cTn id="16" fill="hold">
                            <p:stCondLst>
                              <p:cond delay="3000"/>
                            </p:stCondLst>
                            <p:childTnLst>
                              <p:par>
                                <p:cTn id="17" presetID="22" presetClass="entr" presetSubtype="1" fill="hold" grpId="0" nodeType="after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 grpId="0"/>
      <p:bldP spid="6" grpId="0"/>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518209" y="644138"/>
            <a:ext cx="2191568" cy="744365"/>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5" name="TextBox 4"/>
          <p:cNvSpPr txBox="1"/>
          <p:nvPr/>
        </p:nvSpPr>
        <p:spPr>
          <a:xfrm>
            <a:off x="788246" y="750554"/>
            <a:ext cx="1485954" cy="531531"/>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pPr marL="342900" indent="-342900">
              <a:buFont typeface="+mj-lt"/>
              <a:buAutoNum type="alphaUcPeriod" startAt="2"/>
            </a:pPr>
            <a:r>
              <a:rPr lang="id-ID" sz="2400" b="1" dirty="0">
                <a:solidFill>
                  <a:srgbClr val="C00000"/>
                </a:solidFill>
                <a:latin typeface="Calibri" pitchFamily="34" charset="0"/>
                <a:cs typeface="Calibri" pitchFamily="34" charset="0"/>
              </a:rPr>
              <a:t>Pupuk</a:t>
            </a:r>
            <a:endParaRPr lang="en-US" sz="2400" b="1" dirty="0">
              <a:solidFill>
                <a:srgbClr val="C00000"/>
              </a:solidFill>
              <a:latin typeface="Calibri" pitchFamily="34" charset="0"/>
              <a:cs typeface="Calibri" pitchFamily="34" charset="0"/>
            </a:endParaRPr>
          </a:p>
        </p:txBody>
      </p:sp>
      <p:sp>
        <p:nvSpPr>
          <p:cNvPr id="6" name="Rectangle 5"/>
          <p:cNvSpPr/>
          <p:nvPr/>
        </p:nvSpPr>
        <p:spPr>
          <a:xfrm>
            <a:off x="451802" y="1432965"/>
            <a:ext cx="4120199" cy="3157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id-ID" sz="2100" dirty="0">
                <a:solidFill>
                  <a:schemeClr val="tx1"/>
                </a:solidFill>
              </a:rPr>
              <a:t>Pupuk diberikan untuk melengkapi tersedianya nutrisi dalam tanah agar tanaman dapat tumbuh dengan subur. Jenis pupuk yang bisa digunakan adalah pupuk organik, yaitu pupuk kandang dan pupuk kompos. Selain itu, ada pula jenis pupuk anorganik, yaitu urea, NPK, KCI, TSP, dan ZA.</a:t>
            </a:r>
            <a:endParaRPr lang="id-ID" sz="2100" dirty="0">
              <a:solidFill>
                <a:schemeClr val="tx1"/>
              </a:solidFill>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12355" t="486" r="4577" b="5237"/>
          <a:stretch/>
        </p:blipFill>
        <p:spPr>
          <a:xfrm>
            <a:off x="5636172" y="48418"/>
            <a:ext cx="3472355" cy="2769093"/>
          </a:xfrm>
          <a:prstGeom prst="rect">
            <a:avLst/>
          </a:prstGeom>
          <a:noFill/>
          <a:ln w="38100">
            <a:solidFill>
              <a:schemeClr val="bg1"/>
            </a:solidFill>
          </a:ln>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65914" y="2407018"/>
            <a:ext cx="3505112" cy="2444993"/>
          </a:xfrm>
          <a:prstGeom prst="rect">
            <a:avLst/>
          </a:prstGeom>
          <a:noFill/>
          <a:ln w="38100">
            <a:solidFill>
              <a:schemeClr val="bg1"/>
            </a:solidFill>
          </a:ln>
        </p:spPr>
      </p:pic>
      <p:grpSp>
        <p:nvGrpSpPr>
          <p:cNvPr id="12" name="Group 11"/>
          <p:cNvGrpSpPr/>
          <p:nvPr/>
        </p:nvGrpSpPr>
        <p:grpSpPr>
          <a:xfrm>
            <a:off x="0" y="4351845"/>
            <a:ext cx="9144000" cy="798513"/>
            <a:chOff x="0" y="2952750"/>
            <a:chExt cx="9144000" cy="798513"/>
          </a:xfrm>
        </p:grpSpPr>
        <p:pic>
          <p:nvPicPr>
            <p:cNvPr id="13" name="Picture 2" descr="E:\ELISA\ERLANGGA LISA\2017\TEMPLATE PPT\SMP Penjaskes Orkes (K13N)\SMP Penjaskes Orkes (K13N) 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2583924263"/>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750"/>
                                        <p:tgtEl>
                                          <p:spTgt spid="5"/>
                                        </p:tgtEl>
                                      </p:cBhvr>
                                    </p:animEffect>
                                  </p:childTnLst>
                                </p:cTn>
                              </p:par>
                            </p:childTnLst>
                          </p:cTn>
                        </p:par>
                        <p:par>
                          <p:cTn id="12" fill="hold">
                            <p:stCondLst>
                              <p:cond delay="2250"/>
                            </p:stCondLst>
                            <p:childTnLst>
                              <p:par>
                                <p:cTn id="13" presetID="22" presetClass="entr" presetSubtype="1"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600980" y="644138"/>
            <a:ext cx="2191568" cy="744365"/>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400"/>
          </a:p>
        </p:txBody>
      </p:sp>
      <p:sp>
        <p:nvSpPr>
          <p:cNvPr id="5" name="TextBox 4"/>
          <p:cNvSpPr txBox="1"/>
          <p:nvPr/>
        </p:nvSpPr>
        <p:spPr>
          <a:xfrm>
            <a:off x="693529" y="721274"/>
            <a:ext cx="1919613" cy="531531"/>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pPr marL="342900" indent="-342900">
              <a:buFont typeface="+mj-lt"/>
              <a:buAutoNum type="alphaUcPeriod" startAt="3"/>
            </a:pPr>
            <a:r>
              <a:rPr lang="id-ID" sz="2400" b="1" dirty="0">
                <a:solidFill>
                  <a:srgbClr val="C00000"/>
                </a:solidFill>
                <a:latin typeface="Calibri" pitchFamily="34" charset="0"/>
                <a:cs typeface="Calibri" pitchFamily="34" charset="0"/>
              </a:rPr>
              <a:t>Pestisida </a:t>
            </a:r>
            <a:endParaRPr lang="en-US" sz="2400" b="1" dirty="0">
              <a:solidFill>
                <a:srgbClr val="C00000"/>
              </a:solidFill>
              <a:latin typeface="Calibri" pitchFamily="34" charset="0"/>
              <a:cs typeface="Calibri" pitchFamily="34" charset="0"/>
            </a:endParaRPr>
          </a:p>
        </p:txBody>
      </p:sp>
      <p:sp>
        <p:nvSpPr>
          <p:cNvPr id="6" name="Rectangle 5"/>
          <p:cNvSpPr/>
          <p:nvPr/>
        </p:nvSpPr>
        <p:spPr>
          <a:xfrm>
            <a:off x="600980" y="1405405"/>
            <a:ext cx="3632062" cy="27878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id-ID" sz="2100" dirty="0">
                <a:solidFill>
                  <a:schemeClr val="tx1"/>
                </a:solidFill>
              </a:rPr>
              <a:t>Hama dan penyakit yang menyerang tanaman dapat dikendalikan dengan bantuan pestisida. Jenis pestisida yang bisa digunakan pun beragam, ada pestisida alami dan ada pula pestisida buatan (kimia).</a:t>
            </a:r>
            <a:endParaRPr lang="id-ID" sz="2100" dirty="0">
              <a:solidFill>
                <a:schemeClr val="tx1"/>
              </a:solidFill>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27195" t="1" r="11560" b="-4571"/>
          <a:stretch/>
        </p:blipFill>
        <p:spPr>
          <a:xfrm>
            <a:off x="4883369" y="0"/>
            <a:ext cx="4260632" cy="5133214"/>
          </a:xfrm>
          <a:prstGeom prst="rect">
            <a:avLst/>
          </a:prstGeom>
          <a:noFill/>
          <a:ln>
            <a:noFill/>
          </a:ln>
        </p:spPr>
      </p:pic>
      <p:grpSp>
        <p:nvGrpSpPr>
          <p:cNvPr id="11" name="Group 10"/>
          <p:cNvGrpSpPr/>
          <p:nvPr/>
        </p:nvGrpSpPr>
        <p:grpSpPr>
          <a:xfrm>
            <a:off x="0" y="4351845"/>
            <a:ext cx="9144000" cy="798513"/>
            <a:chOff x="0" y="2952750"/>
            <a:chExt cx="9144000" cy="798513"/>
          </a:xfrm>
        </p:grpSpPr>
        <p:pic>
          <p:nvPicPr>
            <p:cNvPr id="12" name="Picture 2" descr="E:\ELISA\ERLANGGA LISA\2017\TEMPLATE PPT\SMP Penjaskes Orkes (K13N)\SMP Penjaskes Orkes (K13N) banne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913226312"/>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2000"/>
                            </p:stCondLst>
                            <p:childTnLst>
                              <p:par>
                                <p:cTn id="13" presetID="22" presetClass="entr" presetSubtype="1"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a:xfrm>
            <a:off x="617515" y="855188"/>
            <a:ext cx="2977023" cy="533315"/>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8629" r="11584" b="2816"/>
          <a:stretch/>
        </p:blipFill>
        <p:spPr>
          <a:xfrm>
            <a:off x="4449816" y="42265"/>
            <a:ext cx="4646886" cy="4717831"/>
          </a:xfrm>
          <a:prstGeom prst="rect">
            <a:avLst/>
          </a:prstGeom>
          <a:noFill/>
          <a:ln>
            <a:noFill/>
          </a:ln>
        </p:spPr>
      </p:pic>
      <p:sp>
        <p:nvSpPr>
          <p:cNvPr id="4" name="TextBox 3"/>
          <p:cNvSpPr txBox="1"/>
          <p:nvPr/>
        </p:nvSpPr>
        <p:spPr>
          <a:xfrm>
            <a:off x="735764" y="819715"/>
            <a:ext cx="2645944" cy="577697"/>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pPr marL="342900" indent="-342900">
              <a:buFont typeface="+mj-lt"/>
              <a:buAutoNum type="alphaUcPeriod" startAt="4"/>
            </a:pPr>
            <a:r>
              <a:rPr lang="id-ID" sz="2700" b="1" dirty="0">
                <a:solidFill>
                  <a:srgbClr val="C00000"/>
                </a:solidFill>
                <a:latin typeface="Calibri" pitchFamily="34" charset="0"/>
                <a:cs typeface="Calibri" pitchFamily="34" charset="0"/>
              </a:rPr>
              <a:t>Media Tanam</a:t>
            </a:r>
            <a:endParaRPr lang="en-US" sz="2700" b="1" dirty="0">
              <a:solidFill>
                <a:srgbClr val="C00000"/>
              </a:solidFill>
              <a:latin typeface="Calibri" pitchFamily="34" charset="0"/>
              <a:cs typeface="Calibri" pitchFamily="34" charset="0"/>
            </a:endParaRPr>
          </a:p>
        </p:txBody>
      </p:sp>
      <p:sp>
        <p:nvSpPr>
          <p:cNvPr id="5" name="Rectangle 4"/>
          <p:cNvSpPr/>
          <p:nvPr/>
        </p:nvSpPr>
        <p:spPr>
          <a:xfrm>
            <a:off x="617515" y="1749972"/>
            <a:ext cx="3591450" cy="21283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id-ID" sz="2100" dirty="0">
                <a:solidFill>
                  <a:schemeClr val="tx1"/>
                </a:solidFill>
              </a:rPr>
              <a:t>Media tanam yang baik adalah tanah yang gembur dan subur agar tanaman dapat tumbuh dengan optimal. Tempat menanam dapat menggunakan pot,</a:t>
            </a:r>
            <a:r>
              <a:rPr lang="id-ID" sz="2100" i="1" dirty="0">
                <a:solidFill>
                  <a:schemeClr val="tx1"/>
                </a:solidFill>
              </a:rPr>
              <a:t> </a:t>
            </a:r>
            <a:r>
              <a:rPr lang="id-ID" sz="2100" i="1" dirty="0">
                <a:solidFill>
                  <a:schemeClr val="tx1"/>
                </a:solidFill>
              </a:rPr>
              <a:t>polybag</a:t>
            </a:r>
            <a:r>
              <a:rPr lang="id-ID" sz="2100" dirty="0">
                <a:solidFill>
                  <a:schemeClr val="tx1"/>
                </a:solidFill>
              </a:rPr>
              <a:t>, atau tanah petak yang sudah digemburkan.</a:t>
            </a:r>
            <a:endParaRPr lang="id-ID" sz="2100" dirty="0">
              <a:solidFill>
                <a:schemeClr val="tx1"/>
              </a:solidFill>
            </a:endParaRPr>
          </a:p>
        </p:txBody>
      </p:sp>
      <p:grpSp>
        <p:nvGrpSpPr>
          <p:cNvPr id="11" name="Group 10"/>
          <p:cNvGrpSpPr/>
          <p:nvPr/>
        </p:nvGrpSpPr>
        <p:grpSpPr>
          <a:xfrm>
            <a:off x="0" y="4351845"/>
            <a:ext cx="9144000" cy="798513"/>
            <a:chOff x="0" y="2952750"/>
            <a:chExt cx="9144000" cy="798513"/>
          </a:xfrm>
        </p:grpSpPr>
        <p:pic>
          <p:nvPicPr>
            <p:cNvPr id="12" name="Picture 2" descr="E:\ELISA\ERLANGGA LISA\2017\TEMPLATE PPT\SMP Penjaskes Orkes (K13N)\SMP Penjaskes Orkes (K13N) banne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3471498822"/>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750"/>
                                        <p:tgtEl>
                                          <p:spTgt spid="4">
                                            <p:txEl>
                                              <p:pRg st="0" end="0"/>
                                            </p:txEl>
                                          </p:spTgt>
                                        </p:tgtEl>
                                      </p:cBhvr>
                                    </p:animEffect>
                                  </p:childTnLst>
                                </p:cTn>
                              </p:par>
                            </p:childTnLst>
                          </p:cTn>
                        </p:par>
                        <p:par>
                          <p:cTn id="8" fill="hold">
                            <p:stCondLst>
                              <p:cond delay="1250"/>
                            </p:stCondLst>
                            <p:childTnLst>
                              <p:par>
                                <p:cTn id="9" presetID="22" presetClass="entr" presetSubtype="8"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2250"/>
                            </p:stCondLst>
                            <p:childTnLst>
                              <p:par>
                                <p:cTn id="13" presetID="10" presetClass="entr" presetSubtype="0" fill="hold" grpId="0" nodeType="afterEffect">
                                  <p:stCondLst>
                                    <p:cond delay="50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826" y="2499253"/>
            <a:ext cx="9155826" cy="234361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4" name="TextBox 3"/>
          <p:cNvSpPr txBox="1"/>
          <p:nvPr/>
        </p:nvSpPr>
        <p:spPr>
          <a:xfrm>
            <a:off x="0" y="1"/>
            <a:ext cx="9144000" cy="623864"/>
          </a:xfrm>
          <a:prstGeom prst="rect">
            <a:avLst/>
          </a:prstGeom>
          <a:solidFill>
            <a:srgbClr val="0070C0"/>
          </a:solidFill>
          <a:ln/>
        </p:spPr>
        <p:style>
          <a:lnRef idx="1">
            <a:schemeClr val="accent1"/>
          </a:lnRef>
          <a:fillRef idx="2">
            <a:schemeClr val="accent1"/>
          </a:fillRef>
          <a:effectRef idx="1">
            <a:schemeClr val="accent1"/>
          </a:effectRef>
          <a:fontRef idx="minor">
            <a:schemeClr val="dk1"/>
          </a:fontRef>
        </p:style>
        <p:txBody>
          <a:bodyPr wrap="square" lIns="160632" tIns="80315" rIns="160632" bIns="80315" rtlCol="0">
            <a:spAutoFit/>
          </a:bodyPr>
          <a:lstStyle/>
          <a:p>
            <a:pPr>
              <a:spcBef>
                <a:spcPts val="450"/>
              </a:spcBef>
            </a:pPr>
            <a:r>
              <a:rPr lang="id-ID" sz="3000" b="1" dirty="0">
                <a:solidFill>
                  <a:schemeClr val="bg1"/>
                </a:solidFill>
                <a:latin typeface="Calibri" pitchFamily="34" charset="0"/>
                <a:cs typeface="Calibri" pitchFamily="34" charset="0"/>
              </a:rPr>
              <a:t>B. TEKNIK BUDI DAYA TANAMAN SAYUR</a:t>
            </a:r>
            <a:endParaRPr lang="en-US" sz="3000" b="1" dirty="0">
              <a:solidFill>
                <a:schemeClr val="bg1"/>
              </a:solidFill>
              <a:latin typeface="Calibri" pitchFamily="34" charset="0"/>
              <a:cs typeface="Calibri" pitchFamily="34" charset="0"/>
            </a:endParaRPr>
          </a:p>
        </p:txBody>
      </p:sp>
      <p:sp>
        <p:nvSpPr>
          <p:cNvPr id="5" name="Rectangle 4"/>
          <p:cNvSpPr/>
          <p:nvPr/>
        </p:nvSpPr>
        <p:spPr>
          <a:xfrm>
            <a:off x="0" y="727289"/>
            <a:ext cx="8927222" cy="8176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1">
              <a:spcBef>
                <a:spcPts val="450"/>
              </a:spcBef>
            </a:pPr>
            <a:r>
              <a:rPr lang="id-ID" sz="1600" dirty="0">
                <a:solidFill>
                  <a:srgbClr val="990099"/>
                </a:solidFill>
              </a:rPr>
              <a:t>Budi daya tanaman sayur pada hakikatnya adalah suatu cara pengelolaan tanaman untuk mendapatkan hasil yang tinggi dan mutu yang baik. Pembudidayaan tanaman sayuran dapat dilakukan melalui beberapa tahap sebagai berikut</a:t>
            </a:r>
            <a:r>
              <a:rPr lang="en-US" sz="1600" dirty="0">
                <a:solidFill>
                  <a:srgbClr val="990099"/>
                </a:solidFill>
              </a:rPr>
              <a:t> :</a:t>
            </a:r>
            <a:endParaRPr lang="id-ID" sz="1600" dirty="0">
              <a:solidFill>
                <a:srgbClr val="990099"/>
              </a:solidFill>
            </a:endParaRPr>
          </a:p>
        </p:txBody>
      </p:sp>
      <p:sp>
        <p:nvSpPr>
          <p:cNvPr id="6" name="TextBox 5"/>
          <p:cNvSpPr txBox="1"/>
          <p:nvPr/>
        </p:nvSpPr>
        <p:spPr>
          <a:xfrm>
            <a:off x="217240" y="1478510"/>
            <a:ext cx="3507366" cy="485365"/>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pPr>
              <a:spcBef>
                <a:spcPts val="450"/>
              </a:spcBef>
            </a:pPr>
            <a:r>
              <a:rPr lang="id-ID" sz="2100" b="1" dirty="0">
                <a:solidFill>
                  <a:srgbClr val="0070C0"/>
                </a:solidFill>
                <a:latin typeface="Calibri" pitchFamily="34" charset="0"/>
                <a:cs typeface="Calibri" pitchFamily="34" charset="0"/>
              </a:rPr>
              <a:t>1. Pengolahan Tanah</a:t>
            </a:r>
            <a:endParaRPr lang="en-US" sz="2100" b="1" dirty="0">
              <a:solidFill>
                <a:srgbClr val="0070C0"/>
              </a:solidFill>
              <a:latin typeface="Calibri" pitchFamily="34" charset="0"/>
              <a:cs typeface="Calibri" pitchFamily="34" charset="0"/>
            </a:endParaRPr>
          </a:p>
        </p:txBody>
      </p:sp>
      <p:sp>
        <p:nvSpPr>
          <p:cNvPr id="8" name="Rectangle 7"/>
          <p:cNvSpPr/>
          <p:nvPr/>
        </p:nvSpPr>
        <p:spPr>
          <a:xfrm>
            <a:off x="-1" y="1931035"/>
            <a:ext cx="8755863" cy="5366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1">
              <a:spcBef>
                <a:spcPts val="450"/>
              </a:spcBef>
            </a:pPr>
            <a:r>
              <a:rPr lang="id-ID" sz="1600" dirty="0">
                <a:solidFill>
                  <a:schemeClr val="tx1"/>
                </a:solidFill>
              </a:rPr>
              <a:t>Sebagian besar tanaman sayur diusahakan di tanah kering. Bertujuan menyiapkan tempat tumbuh yang sesuai bagi tanaman sebagai berikut</a:t>
            </a:r>
            <a:r>
              <a:rPr lang="en-US" sz="1600" dirty="0">
                <a:solidFill>
                  <a:schemeClr val="tx1"/>
                </a:solidFill>
              </a:rPr>
              <a:t> :</a:t>
            </a:r>
            <a:endParaRPr lang="id-ID" sz="1600" dirty="0">
              <a:solidFill>
                <a:schemeClr val="tx1"/>
              </a:solidFill>
            </a:endParaRPr>
          </a:p>
        </p:txBody>
      </p:sp>
      <p:grpSp>
        <p:nvGrpSpPr>
          <p:cNvPr id="11" name="Group 10"/>
          <p:cNvGrpSpPr/>
          <p:nvPr/>
        </p:nvGrpSpPr>
        <p:grpSpPr>
          <a:xfrm>
            <a:off x="0" y="4351845"/>
            <a:ext cx="9144000" cy="798513"/>
            <a:chOff x="0" y="2952750"/>
            <a:chExt cx="9144000" cy="798513"/>
          </a:xfrm>
        </p:grpSpPr>
        <p:pic>
          <p:nvPicPr>
            <p:cNvPr id="12" name="Picture 2" descr="E:\ELISA\ERLANGGA LISA\2017\TEMPLATE PPT\SMP Penjaskes Orkes (K13N)\SMP Penjaskes Orkes (K13N) banne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
        <p:nvSpPr>
          <p:cNvPr id="10" name="Rectangle 9"/>
          <p:cNvSpPr/>
          <p:nvPr/>
        </p:nvSpPr>
        <p:spPr>
          <a:xfrm>
            <a:off x="153718" y="2664795"/>
            <a:ext cx="8649443" cy="20869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numCol="2" spcCol="274320" rtlCol="0" anchor="ctr"/>
          <a:lstStyle/>
          <a:p>
            <a:pPr marL="600075" lvl="1" indent="-257175">
              <a:spcBef>
                <a:spcPts val="450"/>
              </a:spcBef>
              <a:buFont typeface="+mj-lt"/>
              <a:buAutoNum type="alphaLcPeriod"/>
            </a:pPr>
            <a:r>
              <a:rPr lang="id-ID" sz="1600" dirty="0">
                <a:solidFill>
                  <a:schemeClr val="tx1"/>
                </a:solidFill>
              </a:rPr>
              <a:t>Kesuburan tanah secara fisik erat hubungannya dengan struktur tanah yang menggambarkan suusunan butiran tanah, udara, dan air. Adapun kesuburan kimiawi berkaitan dengan kemampuan tanah menyediakan kebutuhan nutrisi tanaman.</a:t>
            </a:r>
          </a:p>
          <a:p>
            <a:pPr marL="600075" lvl="1" indent="-257175">
              <a:spcBef>
                <a:spcPts val="450"/>
              </a:spcBef>
              <a:buFont typeface="+mj-lt"/>
              <a:buAutoNum type="alphaLcPeriod"/>
            </a:pPr>
            <a:r>
              <a:rPr lang="id-ID" sz="1600" dirty="0">
                <a:solidFill>
                  <a:schemeClr val="tx1"/>
                </a:solidFill>
              </a:rPr>
              <a:t>Menghilangkan gulma yang merupakan ancaman bagi tanaman, menimbun </a:t>
            </a:r>
            <a:r>
              <a:rPr lang="id-ID" sz="1600" dirty="0" smtClean="0">
                <a:solidFill>
                  <a:schemeClr val="tx1"/>
                </a:solidFill>
              </a:rPr>
              <a:t>dan</a:t>
            </a:r>
            <a:r>
              <a:rPr lang="en-US" sz="1600" dirty="0" smtClean="0">
                <a:solidFill>
                  <a:schemeClr val="tx1"/>
                </a:solidFill>
              </a:rPr>
              <a:t>                                                                                   </a:t>
            </a:r>
            <a:r>
              <a:rPr lang="id-ID" sz="1600" dirty="0" smtClean="0">
                <a:solidFill>
                  <a:schemeClr val="tx1"/>
                </a:solidFill>
              </a:rPr>
              <a:t> </a:t>
            </a:r>
            <a:r>
              <a:rPr lang="id-ID" sz="1600" dirty="0">
                <a:solidFill>
                  <a:schemeClr val="tx1"/>
                </a:solidFill>
              </a:rPr>
              <a:t>meratakan bahan organik untuk pertumbuhan tanaman, serta saluran drainase untuk mencegah terjadinya kelebihan air.</a:t>
            </a:r>
          </a:p>
          <a:p>
            <a:pPr marL="600075" lvl="1" indent="-257175">
              <a:spcBef>
                <a:spcPts val="450"/>
              </a:spcBef>
              <a:buFont typeface="+mj-lt"/>
              <a:buAutoNum type="alphaLcPeriod"/>
            </a:pPr>
            <a:r>
              <a:rPr lang="id-ID" sz="1600" dirty="0">
                <a:solidFill>
                  <a:schemeClr val="tx1"/>
                </a:solidFill>
              </a:rPr>
              <a:t>Dibutuhkan proses waktu agar proses fisik, kimia, dan biologis dalam tanah terbentuk dengan sempurna dan bagus untuk pertumbuhan tanaman.</a:t>
            </a:r>
          </a:p>
          <a:p>
            <a:pPr marL="600075" lvl="1" indent="-257175">
              <a:spcBef>
                <a:spcPts val="450"/>
              </a:spcBef>
              <a:buFont typeface="+mj-lt"/>
              <a:buAutoNum type="alphaLcPeriod"/>
            </a:pPr>
            <a:endParaRPr lang="id-ID" sz="1600" dirty="0">
              <a:solidFill>
                <a:schemeClr val="tx1"/>
              </a:solidFill>
            </a:endParaRPr>
          </a:p>
          <a:p>
            <a:pPr lvl="1">
              <a:spcBef>
                <a:spcPts val="450"/>
              </a:spcBef>
            </a:pPr>
            <a:endParaRPr lang="id-ID" sz="1600" dirty="0">
              <a:solidFill>
                <a:schemeClr val="tx1"/>
              </a:solidFill>
            </a:endParaRPr>
          </a:p>
        </p:txBody>
      </p:sp>
    </p:spTree>
    <p:extLst>
      <p:ext uri="{BB962C8B-B14F-4D97-AF65-F5344CB8AC3E}">
        <p14:creationId xmlns:p14="http://schemas.microsoft.com/office/powerpoint/2010/main" val="1252787842"/>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750"/>
                                        <p:tgtEl>
                                          <p:spTgt spid="5"/>
                                        </p:tgtEl>
                                      </p:cBhvr>
                                    </p:animEffect>
                                  </p:childTnLst>
                                </p:cTn>
                              </p:par>
                            </p:childTnLst>
                          </p:cTn>
                        </p:par>
                        <p:par>
                          <p:cTn id="8" fill="hold">
                            <p:stCondLst>
                              <p:cond delay="1250"/>
                            </p:stCondLst>
                            <p:childTnLst>
                              <p:par>
                                <p:cTn id="9" presetID="16" presetClass="entr" presetSubtype="42"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barn(outHorizontal)">
                                      <p:cBhvr>
                                        <p:cTn id="11" dur="750"/>
                                        <p:tgtEl>
                                          <p:spTgt spid="6"/>
                                        </p:tgtEl>
                                      </p:cBhvr>
                                    </p:animEffect>
                                  </p:childTnLst>
                                </p:cTn>
                              </p:par>
                              <p:par>
                                <p:cTn id="12" presetID="22" presetClass="entr" presetSubtype="8" fill="hold" grpId="0" nodeType="withEffect">
                                  <p:stCondLst>
                                    <p:cond delay="125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750"/>
                                        <p:tgtEl>
                                          <p:spTgt spid="8"/>
                                        </p:tgtEl>
                                      </p:cBhvr>
                                    </p:animEffect>
                                  </p:childTnLst>
                                </p:cTn>
                              </p:par>
                            </p:childTnLst>
                          </p:cTn>
                        </p:par>
                        <p:par>
                          <p:cTn id="15" fill="hold">
                            <p:stCondLst>
                              <p:cond delay="3250"/>
                            </p:stCondLst>
                            <p:childTnLst>
                              <p:par>
                                <p:cTn id="16" presetID="10" presetClass="entr" presetSubtype="0" fill="hold" grpId="0" nodeType="afterEffect">
                                  <p:stCondLst>
                                    <p:cond delay="50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22" presetClass="entr" presetSubtype="8" fill="hold" grpId="0" nodeType="withEffect">
                                  <p:stCondLst>
                                    <p:cond delay="125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4651767" y="1286120"/>
            <a:ext cx="3996559" cy="3317411"/>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12" name="Rounded Rectangle 11"/>
          <p:cNvSpPr/>
          <p:nvPr/>
        </p:nvSpPr>
        <p:spPr>
          <a:xfrm>
            <a:off x="446630" y="1286120"/>
            <a:ext cx="3996559" cy="3317411"/>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sp>
        <p:nvSpPr>
          <p:cNvPr id="5" name="TextBox 4"/>
          <p:cNvSpPr txBox="1"/>
          <p:nvPr/>
        </p:nvSpPr>
        <p:spPr>
          <a:xfrm>
            <a:off x="390197" y="103612"/>
            <a:ext cx="3105345" cy="577697"/>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160632" tIns="80315" rIns="160632" bIns="80315" rtlCol="0">
            <a:spAutoFit/>
          </a:bodyPr>
          <a:lstStyle/>
          <a:p>
            <a:pPr>
              <a:spcBef>
                <a:spcPts val="450"/>
              </a:spcBef>
            </a:pPr>
            <a:r>
              <a:rPr lang="id-ID" sz="2700" b="1" dirty="0">
                <a:solidFill>
                  <a:srgbClr val="0070C0"/>
                </a:solidFill>
                <a:latin typeface="Calibri" pitchFamily="34" charset="0"/>
                <a:cs typeface="Calibri" pitchFamily="34" charset="0"/>
              </a:rPr>
              <a:t>2. Pembibitan</a:t>
            </a:r>
            <a:endParaRPr lang="en-US" sz="2700" b="1" dirty="0">
              <a:solidFill>
                <a:srgbClr val="0070C0"/>
              </a:solidFill>
              <a:latin typeface="Calibri" pitchFamily="34" charset="0"/>
              <a:cs typeface="Calibri" pitchFamily="34" charset="0"/>
            </a:endParaRPr>
          </a:p>
        </p:txBody>
      </p:sp>
      <p:sp>
        <p:nvSpPr>
          <p:cNvPr id="6" name="Rectangle 5"/>
          <p:cNvSpPr/>
          <p:nvPr/>
        </p:nvSpPr>
        <p:spPr>
          <a:xfrm>
            <a:off x="165538" y="574892"/>
            <a:ext cx="6248015" cy="560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1">
              <a:spcBef>
                <a:spcPts val="450"/>
              </a:spcBef>
            </a:pPr>
            <a:r>
              <a:rPr lang="id-ID" sz="2000" b="1" dirty="0">
                <a:solidFill>
                  <a:srgbClr val="C00000"/>
                </a:solidFill>
              </a:rPr>
              <a:t>Pembibitan dapat dilakukan melalui dua cara berikut</a:t>
            </a:r>
            <a:r>
              <a:rPr lang="en-US" sz="2000" b="1" dirty="0">
                <a:solidFill>
                  <a:srgbClr val="C00000"/>
                </a:solidFill>
              </a:rPr>
              <a:t> :</a:t>
            </a:r>
            <a:endParaRPr lang="id-ID" sz="2000" b="1" dirty="0">
              <a:solidFill>
                <a:srgbClr val="C00000"/>
              </a:solidFill>
            </a:endParaRPr>
          </a:p>
        </p:txBody>
      </p:sp>
      <p:grpSp>
        <p:nvGrpSpPr>
          <p:cNvPr id="11" name="Group 10"/>
          <p:cNvGrpSpPr/>
          <p:nvPr/>
        </p:nvGrpSpPr>
        <p:grpSpPr>
          <a:xfrm>
            <a:off x="564871" y="1379400"/>
            <a:ext cx="3405352" cy="2941810"/>
            <a:chOff x="500905" y="1854965"/>
            <a:chExt cx="4540469" cy="3922413"/>
          </a:xfrm>
        </p:grpSpPr>
        <p:sp>
          <p:nvSpPr>
            <p:cNvPr id="7" name="Rectangle 6"/>
            <p:cNvSpPr/>
            <p:nvPr/>
          </p:nvSpPr>
          <p:spPr>
            <a:xfrm>
              <a:off x="500905" y="2281385"/>
              <a:ext cx="4540469" cy="34959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spcBef>
                  <a:spcPts val="450"/>
                </a:spcBef>
              </a:pPr>
              <a:endParaRPr lang="id-ID" sz="1600" dirty="0">
                <a:solidFill>
                  <a:schemeClr val="tx1"/>
                </a:solidFill>
              </a:endParaRPr>
            </a:p>
            <a:p>
              <a:pPr lvl="1">
                <a:spcBef>
                  <a:spcPts val="450"/>
                </a:spcBef>
              </a:pPr>
              <a:r>
                <a:rPr lang="id-ID" sz="1600" dirty="0">
                  <a:solidFill>
                    <a:schemeClr val="tx1"/>
                  </a:solidFill>
                </a:rPr>
                <a:t>Perkembangan secara vegetatif dapat dilakukan dengan dua cara, yaitu vegetatif alami dan buatan. Vegetatif alami dapat dilakukan dengan tunas, rizoma, geragih, umbi batang, dan umbi lapis. Vegetatif buatan dapat dilakukan dengan cara stek, cangkok, menyambung, maupun menempel.</a:t>
              </a:r>
              <a:endParaRPr lang="id-ID" sz="1600" dirty="0">
                <a:solidFill>
                  <a:schemeClr val="tx1"/>
                </a:solidFill>
              </a:endParaRPr>
            </a:p>
          </p:txBody>
        </p:sp>
        <p:sp>
          <p:nvSpPr>
            <p:cNvPr id="8" name="TextBox 7"/>
            <p:cNvSpPr txBox="1"/>
            <p:nvPr/>
          </p:nvSpPr>
          <p:spPr>
            <a:xfrm>
              <a:off x="851076" y="1854965"/>
              <a:ext cx="2680390" cy="657685"/>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pPr>
                <a:spcBef>
                  <a:spcPts val="450"/>
                </a:spcBef>
              </a:pPr>
              <a:r>
                <a:rPr lang="id-ID" sz="1800" b="1" dirty="0">
                  <a:solidFill>
                    <a:srgbClr val="7030A0"/>
                  </a:solidFill>
                  <a:latin typeface="Calibri" pitchFamily="34" charset="0"/>
                  <a:cs typeface="Calibri" pitchFamily="34" charset="0"/>
                </a:rPr>
                <a:t>a. Vegetatif</a:t>
              </a:r>
              <a:endParaRPr lang="en-US" sz="1800" b="1" dirty="0">
                <a:solidFill>
                  <a:srgbClr val="7030A0"/>
                </a:solidFill>
                <a:latin typeface="Calibri" pitchFamily="34" charset="0"/>
                <a:cs typeface="Calibri" pitchFamily="34" charset="0"/>
              </a:endParaRPr>
            </a:p>
          </p:txBody>
        </p:sp>
      </p:grpSp>
      <p:grpSp>
        <p:nvGrpSpPr>
          <p:cNvPr id="3" name="Group 2"/>
          <p:cNvGrpSpPr/>
          <p:nvPr/>
        </p:nvGrpSpPr>
        <p:grpSpPr>
          <a:xfrm>
            <a:off x="4583825" y="1349213"/>
            <a:ext cx="3860195" cy="3165203"/>
            <a:chOff x="5857406" y="1720120"/>
            <a:chExt cx="5146927" cy="4220271"/>
          </a:xfrm>
        </p:grpSpPr>
        <p:sp>
          <p:nvSpPr>
            <p:cNvPr id="9" name="TextBox 8"/>
            <p:cNvSpPr txBox="1"/>
            <p:nvPr/>
          </p:nvSpPr>
          <p:spPr>
            <a:xfrm>
              <a:off x="6160626" y="1720120"/>
              <a:ext cx="2932210" cy="657685"/>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pPr>
                <a:spcBef>
                  <a:spcPts val="450"/>
                </a:spcBef>
              </a:pPr>
              <a:r>
                <a:rPr lang="id-ID" sz="1800" b="1" dirty="0">
                  <a:solidFill>
                    <a:srgbClr val="7030A0"/>
                  </a:solidFill>
                  <a:latin typeface="Calibri" pitchFamily="34" charset="0"/>
                  <a:cs typeface="Calibri" pitchFamily="34" charset="0"/>
                </a:rPr>
                <a:t>b. Generatif</a:t>
              </a:r>
              <a:endParaRPr lang="en-US" sz="1800" b="1" dirty="0">
                <a:solidFill>
                  <a:srgbClr val="7030A0"/>
                </a:solidFill>
                <a:latin typeface="Calibri" pitchFamily="34" charset="0"/>
                <a:cs typeface="Calibri" pitchFamily="34" charset="0"/>
              </a:endParaRPr>
            </a:p>
          </p:txBody>
        </p:sp>
        <p:sp>
          <p:nvSpPr>
            <p:cNvPr id="10" name="Rectangle 9"/>
            <p:cNvSpPr/>
            <p:nvPr/>
          </p:nvSpPr>
          <p:spPr>
            <a:xfrm>
              <a:off x="5857406" y="2220628"/>
              <a:ext cx="5146927" cy="37197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spcBef>
                  <a:spcPts val="450"/>
                </a:spcBef>
              </a:pPr>
              <a:r>
                <a:rPr lang="id-ID" sz="1600" dirty="0">
                  <a:solidFill>
                    <a:schemeClr val="tx1"/>
                  </a:solidFill>
                </a:rPr>
                <a:t>Perkembangan secara generatif pada tumbuhan melibatkan alat perkembangbiakan berupa bunga. Hal ini disebabkan memiliki benagsari sebagai alat kelamin jantan dan putik sebagai alat kelamin betina. Peleburan sel kelamin jantan dan sel kelamin betina ini disebut pembuahan. Pembuahan menghasilkan biji yang dapat tumbuh menjadi tubuhan baru.</a:t>
              </a:r>
            </a:p>
          </p:txBody>
        </p:sp>
      </p:grpSp>
      <p:grpSp>
        <p:nvGrpSpPr>
          <p:cNvPr id="15" name="Group 14"/>
          <p:cNvGrpSpPr/>
          <p:nvPr/>
        </p:nvGrpSpPr>
        <p:grpSpPr>
          <a:xfrm>
            <a:off x="0" y="4351845"/>
            <a:ext cx="9144000" cy="798513"/>
            <a:chOff x="0" y="2952750"/>
            <a:chExt cx="9144000" cy="798513"/>
          </a:xfrm>
        </p:grpSpPr>
        <p:pic>
          <p:nvPicPr>
            <p:cNvPr id="16" name="Picture 2" descr="E:\ELISA\ERLANGGA LISA\2017\TEMPLATE PPT\SMP Penjaskes Orkes (K13N)\SMP Penjaskes Orkes (K13N) banne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471570089"/>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3000"/>
                            </p:stCondLst>
                            <p:childTnLst>
                              <p:par>
                                <p:cTn id="17" presetID="22" presetClass="entr" presetSubtype="1" fill="hold" nodeType="afterEffect">
                                  <p:stCondLst>
                                    <p:cond delay="50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750"/>
                                        <p:tgtEl>
                                          <p:spTgt spid="11"/>
                                        </p:tgtEl>
                                      </p:cBhvr>
                                    </p:animEffect>
                                  </p:childTnLst>
                                </p:cTn>
                              </p:par>
                            </p:childTnLst>
                          </p:cTn>
                        </p:par>
                        <p:par>
                          <p:cTn id="20" fill="hold">
                            <p:stCondLst>
                              <p:cond delay="4250"/>
                            </p:stCondLst>
                            <p:childTnLst>
                              <p:par>
                                <p:cTn id="21" presetID="10" presetClass="entr" presetSubtype="0" fill="hold" grpId="0" nodeType="afterEffect">
                                  <p:stCondLst>
                                    <p:cond delay="50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5250"/>
                            </p:stCondLst>
                            <p:childTnLst>
                              <p:par>
                                <p:cTn id="25" presetID="22" presetClass="entr" presetSubtype="4" fill="hold" nodeType="afterEffect">
                                  <p:stCondLst>
                                    <p:cond delay="500"/>
                                  </p:stCondLst>
                                  <p:childTnLst>
                                    <p:set>
                                      <p:cBhvr>
                                        <p:cTn id="26" dur="1" fill="hold">
                                          <p:stCondLst>
                                            <p:cond delay="0"/>
                                          </p:stCondLst>
                                        </p:cTn>
                                        <p:tgtEl>
                                          <p:spTgt spid="3"/>
                                        </p:tgtEl>
                                        <p:attrNameLst>
                                          <p:attrName>style.visibility</p:attrName>
                                        </p:attrNameLst>
                                      </p:cBhvr>
                                      <p:to>
                                        <p:strVal val="visible"/>
                                      </p:to>
                                    </p:set>
                                    <p:animEffect transition="in" filter="wipe(down)">
                                      <p:cBhvr>
                                        <p:cTn id="27"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2" grpId="0" animBg="1"/>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5290</TotalTime>
  <Words>1375</Words>
  <Application>Microsoft Office PowerPoint</Application>
  <PresentationFormat>On-screen Show (16:9)</PresentationFormat>
  <Paragraphs>134</Paragraphs>
  <Slides>17</Slides>
  <Notes>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Elisa Putri Andini</cp:lastModifiedBy>
  <cp:revision>81</cp:revision>
  <dcterms:created xsi:type="dcterms:W3CDTF">2017-07-08T03:15:15Z</dcterms:created>
  <dcterms:modified xsi:type="dcterms:W3CDTF">2017-09-18T03:30:39Z</dcterms:modified>
</cp:coreProperties>
</file>