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86" r:id="rId3"/>
    <p:sldId id="288" r:id="rId4"/>
    <p:sldId id="289" r:id="rId5"/>
    <p:sldId id="287" r:id="rId6"/>
    <p:sldId id="259" r:id="rId7"/>
    <p:sldId id="260" r:id="rId8"/>
    <p:sldId id="261" r:id="rId9"/>
    <p:sldId id="262" r:id="rId10"/>
    <p:sldId id="263" r:id="rId11"/>
    <p:sldId id="284" r:id="rId12"/>
    <p:sldId id="265" r:id="rId13"/>
    <p:sldId id="266" r:id="rId14"/>
    <p:sldId id="267" r:id="rId15"/>
    <p:sldId id="268" r:id="rId16"/>
    <p:sldId id="269" r:id="rId17"/>
    <p:sldId id="270" r:id="rId18"/>
    <p:sldId id="271" r:id="rId19"/>
    <p:sldId id="272" r:id="rId20"/>
    <p:sldId id="279" r:id="rId21"/>
    <p:sldId id="277" r:id="rId22"/>
    <p:sldId id="285" r:id="rId23"/>
    <p:sldId id="280" r:id="rId24"/>
    <p:sldId id="283" r:id="rId25"/>
    <p:sldId id="281" r:id="rId26"/>
    <p:sldId id="282" r:id="rId27"/>
    <p:sldId id="275" r:id="rId2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hyperlink" Target="http://fr.wikipedia.org/wiki/Avril" TargetMode="External"/><Relationship Id="rId13" Type="http://schemas.openxmlformats.org/officeDocument/2006/relationships/hyperlink" Target="http://fr.wikipedia.org/wiki/Marly-le-Roi" TargetMode="External"/><Relationship Id="rId18" Type="http://schemas.openxmlformats.org/officeDocument/2006/relationships/hyperlink" Target="http://fr.wikipedia.org/wiki/24_f%C3%A9vrier" TargetMode="External"/><Relationship Id="rId26" Type="http://schemas.openxmlformats.org/officeDocument/2006/relationships/hyperlink" Target="http://fr.wikipedia.org/wiki/Ch%C3%A2teau_de_Versailles" TargetMode="External"/><Relationship Id="rId3" Type="http://schemas.openxmlformats.org/officeDocument/2006/relationships/hyperlink" Target="http://fr.wikipedia.org/wiki/1612_en_architecture" TargetMode="External"/><Relationship Id="rId21" Type="http://schemas.openxmlformats.org/officeDocument/2006/relationships/hyperlink" Target="http://fr.wikipedia.org/wiki/12_f%C3%A9vrier" TargetMode="External"/><Relationship Id="rId34" Type="http://schemas.openxmlformats.org/officeDocument/2006/relationships/hyperlink" Target="http://fr.wikipedia.org/wiki/1645" TargetMode="External"/><Relationship Id="rId7" Type="http://schemas.openxmlformats.org/officeDocument/2006/relationships/hyperlink" Target="http://fr.wikipedia.org/wiki/16_avril" TargetMode="External"/><Relationship Id="rId12" Type="http://schemas.openxmlformats.org/officeDocument/2006/relationships/hyperlink" Target="http://fr.wikipedia.org/wiki/1708_en_architecture" TargetMode="External"/><Relationship Id="rId17" Type="http://schemas.openxmlformats.org/officeDocument/2006/relationships/hyperlink" Target="http://fr.wikipedia.org/wiki/B%C3%A2timents_du_roi" TargetMode="External"/><Relationship Id="rId25" Type="http://schemas.openxmlformats.org/officeDocument/2006/relationships/hyperlink" Target="http://fr.wikipedia.org/wiki/Premier_peintre_du_roi" TargetMode="External"/><Relationship Id="rId33" Type="http://schemas.openxmlformats.org/officeDocument/2006/relationships/hyperlink" Target="http://fr.wikipedia.org/wiki/1700" TargetMode="External"/><Relationship Id="rId2" Type="http://schemas.openxmlformats.org/officeDocument/2006/relationships/hyperlink" Target="http://fr.wikipedia.org/wiki/Paris" TargetMode="External"/><Relationship Id="rId16" Type="http://schemas.openxmlformats.org/officeDocument/2006/relationships/hyperlink" Target="http://fr.wikipedia.org/wiki/Louis_XIV_de_France" TargetMode="External"/><Relationship Id="rId20" Type="http://schemas.openxmlformats.org/officeDocument/2006/relationships/hyperlink" Target="http://fr.wikipedia.org/wiki/1619" TargetMode="External"/><Relationship Id="rId29" Type="http://schemas.openxmlformats.org/officeDocument/2006/relationships/hyperlink" Target="http://fr.wikipedia.org/wiki/Mars_(mois)" TargetMode="External"/><Relationship Id="rId1" Type="http://schemas.openxmlformats.org/officeDocument/2006/relationships/hyperlink" Target="http://fr.wikipedia.org/wiki/Architecte" TargetMode="External"/><Relationship Id="rId6" Type="http://schemas.openxmlformats.org/officeDocument/2006/relationships/hyperlink" Target="http://fr.wikipedia.org/wiki/1670_en_architecture" TargetMode="External"/><Relationship Id="rId11" Type="http://schemas.openxmlformats.org/officeDocument/2006/relationships/hyperlink" Target="http://fr.wikipedia.org/wiki/Mai" TargetMode="External"/><Relationship Id="rId24" Type="http://schemas.openxmlformats.org/officeDocument/2006/relationships/hyperlink" Target="http://fr.wikipedia.org/wiki/D%C3%A9corateur" TargetMode="External"/><Relationship Id="rId32" Type="http://schemas.openxmlformats.org/officeDocument/2006/relationships/hyperlink" Target="http://fr.wikipedia.org/wiki/Septembre" TargetMode="External"/><Relationship Id="rId37" Type="http://schemas.openxmlformats.org/officeDocument/2006/relationships/hyperlink" Target="http://fr.wikipedia.org/wiki/Jardin_fran%C3%A7ais" TargetMode="External"/><Relationship Id="rId5" Type="http://schemas.openxmlformats.org/officeDocument/2006/relationships/hyperlink" Target="http://fr.wikipedia.org/wiki/Octobre" TargetMode="External"/><Relationship Id="rId15" Type="http://schemas.openxmlformats.org/officeDocument/2006/relationships/hyperlink" Target="http://fr.wikipedia.org/wiki/Premier_architecte_du_roi" TargetMode="External"/><Relationship Id="rId23" Type="http://schemas.openxmlformats.org/officeDocument/2006/relationships/hyperlink" Target="http://fr.wikipedia.org/wiki/Artiste-peintre" TargetMode="External"/><Relationship Id="rId28" Type="http://schemas.openxmlformats.org/officeDocument/2006/relationships/hyperlink" Target="http://fr.wikipedia.org/wiki/12_mars" TargetMode="External"/><Relationship Id="rId36" Type="http://schemas.openxmlformats.org/officeDocument/2006/relationships/hyperlink" Target="http://fr.wikipedia.org/wiki/Jardins_de_Versailles" TargetMode="External"/><Relationship Id="rId10" Type="http://schemas.openxmlformats.org/officeDocument/2006/relationships/hyperlink" Target="http://fr.wikipedia.org/wiki/11_mai" TargetMode="External"/><Relationship Id="rId19" Type="http://schemas.openxmlformats.org/officeDocument/2006/relationships/hyperlink" Target="http://fr.wikipedia.org/wiki/F%C3%A9vrier" TargetMode="External"/><Relationship Id="rId31" Type="http://schemas.openxmlformats.org/officeDocument/2006/relationships/hyperlink" Target="http://fr.wikipedia.org/wiki/15_septembre" TargetMode="External"/><Relationship Id="rId4" Type="http://schemas.openxmlformats.org/officeDocument/2006/relationships/hyperlink" Target="http://fr.wikipedia.org/wiki/11_octobre" TargetMode="External"/><Relationship Id="rId9" Type="http://schemas.openxmlformats.org/officeDocument/2006/relationships/hyperlink" Target="http://fr.wikipedia.org/wiki/1646_en_architecture" TargetMode="External"/><Relationship Id="rId14" Type="http://schemas.openxmlformats.org/officeDocument/2006/relationships/hyperlink" Target="http://fr.wikipedia.org/wiki/France" TargetMode="External"/><Relationship Id="rId22" Type="http://schemas.openxmlformats.org/officeDocument/2006/relationships/hyperlink" Target="http://fr.wikipedia.org/wiki/1690" TargetMode="External"/><Relationship Id="rId27" Type="http://schemas.openxmlformats.org/officeDocument/2006/relationships/hyperlink" Target="http://fr.wikipedia.org/wiki/Galerie_des_Glaces" TargetMode="External"/><Relationship Id="rId30" Type="http://schemas.openxmlformats.org/officeDocument/2006/relationships/hyperlink" Target="http://fr.wikipedia.org/wiki/1613" TargetMode="External"/><Relationship Id="rId35" Type="http://schemas.openxmlformats.org/officeDocument/2006/relationships/hyperlink" Target="http://fr.wikipedia.org/wiki/Parc_de_Versail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fr.wikipedia.org/wiki/Avril" TargetMode="External"/><Relationship Id="rId13" Type="http://schemas.openxmlformats.org/officeDocument/2006/relationships/hyperlink" Target="http://fr.wikipedia.org/wiki/Marly-le-Roi" TargetMode="External"/><Relationship Id="rId18" Type="http://schemas.openxmlformats.org/officeDocument/2006/relationships/hyperlink" Target="http://fr.wikipedia.org/wiki/12_mars" TargetMode="External"/><Relationship Id="rId26" Type="http://schemas.openxmlformats.org/officeDocument/2006/relationships/hyperlink" Target="http://fr.wikipedia.org/wiki/Jardins_de_Versailles" TargetMode="External"/><Relationship Id="rId3" Type="http://schemas.openxmlformats.org/officeDocument/2006/relationships/hyperlink" Target="http://fr.wikipedia.org/wiki/1612_en_architecture" TargetMode="External"/><Relationship Id="rId21" Type="http://schemas.openxmlformats.org/officeDocument/2006/relationships/hyperlink" Target="http://fr.wikipedia.org/wiki/15_septembre" TargetMode="External"/><Relationship Id="rId34" Type="http://schemas.openxmlformats.org/officeDocument/2006/relationships/hyperlink" Target="http://fr.wikipedia.org/wiki/Artiste-peintre" TargetMode="External"/><Relationship Id="rId7" Type="http://schemas.openxmlformats.org/officeDocument/2006/relationships/hyperlink" Target="http://fr.wikipedia.org/wiki/16_avril" TargetMode="External"/><Relationship Id="rId12" Type="http://schemas.openxmlformats.org/officeDocument/2006/relationships/hyperlink" Target="http://fr.wikipedia.org/wiki/1708_en_architecture" TargetMode="External"/><Relationship Id="rId17" Type="http://schemas.openxmlformats.org/officeDocument/2006/relationships/hyperlink" Target="http://fr.wikipedia.org/wiki/B%C3%A2timents_du_roi" TargetMode="External"/><Relationship Id="rId25" Type="http://schemas.openxmlformats.org/officeDocument/2006/relationships/hyperlink" Target="http://fr.wikipedia.org/wiki/Parc_de_Versailles" TargetMode="External"/><Relationship Id="rId33" Type="http://schemas.openxmlformats.org/officeDocument/2006/relationships/hyperlink" Target="http://fr.wikipedia.org/wiki/1690" TargetMode="External"/><Relationship Id="rId2" Type="http://schemas.openxmlformats.org/officeDocument/2006/relationships/hyperlink" Target="http://fr.wikipedia.org/wiki/Paris" TargetMode="External"/><Relationship Id="rId16" Type="http://schemas.openxmlformats.org/officeDocument/2006/relationships/hyperlink" Target="http://fr.wikipedia.org/wiki/Louis_XIV_de_France" TargetMode="External"/><Relationship Id="rId20" Type="http://schemas.openxmlformats.org/officeDocument/2006/relationships/hyperlink" Target="http://fr.wikipedia.org/wiki/1613" TargetMode="External"/><Relationship Id="rId29" Type="http://schemas.openxmlformats.org/officeDocument/2006/relationships/hyperlink" Target="http://fr.wikipedia.org/wiki/24_f%C3%A9vrier" TargetMode="External"/><Relationship Id="rId1" Type="http://schemas.openxmlformats.org/officeDocument/2006/relationships/hyperlink" Target="http://fr.wikipedia.org/wiki/Architecte" TargetMode="External"/><Relationship Id="rId6" Type="http://schemas.openxmlformats.org/officeDocument/2006/relationships/hyperlink" Target="http://fr.wikipedia.org/wiki/1670_en_architecture" TargetMode="External"/><Relationship Id="rId11" Type="http://schemas.openxmlformats.org/officeDocument/2006/relationships/hyperlink" Target="http://fr.wikipedia.org/wiki/Mai" TargetMode="External"/><Relationship Id="rId24" Type="http://schemas.openxmlformats.org/officeDocument/2006/relationships/hyperlink" Target="http://fr.wikipedia.org/wiki/1645" TargetMode="External"/><Relationship Id="rId32" Type="http://schemas.openxmlformats.org/officeDocument/2006/relationships/hyperlink" Target="http://fr.wikipedia.org/wiki/12_f%C3%A9vrier" TargetMode="External"/><Relationship Id="rId37" Type="http://schemas.openxmlformats.org/officeDocument/2006/relationships/hyperlink" Target="http://fr.wikipedia.org/wiki/Galerie_des_Glaces" TargetMode="External"/><Relationship Id="rId5" Type="http://schemas.openxmlformats.org/officeDocument/2006/relationships/hyperlink" Target="http://fr.wikipedia.org/wiki/Octobre" TargetMode="External"/><Relationship Id="rId15" Type="http://schemas.openxmlformats.org/officeDocument/2006/relationships/hyperlink" Target="http://fr.wikipedia.org/wiki/Premier_architecte_du_roi" TargetMode="External"/><Relationship Id="rId23" Type="http://schemas.openxmlformats.org/officeDocument/2006/relationships/hyperlink" Target="http://fr.wikipedia.org/wiki/1700" TargetMode="External"/><Relationship Id="rId28" Type="http://schemas.openxmlformats.org/officeDocument/2006/relationships/hyperlink" Target="http://fr.wikipedia.org/wiki/Jardin_fran%C3%A7ais" TargetMode="External"/><Relationship Id="rId36" Type="http://schemas.openxmlformats.org/officeDocument/2006/relationships/hyperlink" Target="http://fr.wikipedia.org/wiki/Premier_peintre_du_roi" TargetMode="External"/><Relationship Id="rId10" Type="http://schemas.openxmlformats.org/officeDocument/2006/relationships/hyperlink" Target="http://fr.wikipedia.org/wiki/11_mai" TargetMode="External"/><Relationship Id="rId19" Type="http://schemas.openxmlformats.org/officeDocument/2006/relationships/hyperlink" Target="http://fr.wikipedia.org/wiki/Mars_(mois)" TargetMode="External"/><Relationship Id="rId31" Type="http://schemas.openxmlformats.org/officeDocument/2006/relationships/hyperlink" Target="http://fr.wikipedia.org/wiki/1619" TargetMode="External"/><Relationship Id="rId4" Type="http://schemas.openxmlformats.org/officeDocument/2006/relationships/hyperlink" Target="http://fr.wikipedia.org/wiki/11_octobre" TargetMode="External"/><Relationship Id="rId9" Type="http://schemas.openxmlformats.org/officeDocument/2006/relationships/hyperlink" Target="http://fr.wikipedia.org/wiki/1646_en_architecture" TargetMode="External"/><Relationship Id="rId14" Type="http://schemas.openxmlformats.org/officeDocument/2006/relationships/hyperlink" Target="http://fr.wikipedia.org/wiki/France" TargetMode="External"/><Relationship Id="rId22" Type="http://schemas.openxmlformats.org/officeDocument/2006/relationships/hyperlink" Target="http://fr.wikipedia.org/wiki/Septembre" TargetMode="External"/><Relationship Id="rId27" Type="http://schemas.openxmlformats.org/officeDocument/2006/relationships/hyperlink" Target="http://fr.wikipedia.org/wiki/Ch%C3%A2teau_de_Versailles" TargetMode="External"/><Relationship Id="rId30" Type="http://schemas.openxmlformats.org/officeDocument/2006/relationships/hyperlink" Target="http://fr.wikipedia.org/wiki/F%C3%A9vrier" TargetMode="External"/><Relationship Id="rId35" Type="http://schemas.openxmlformats.org/officeDocument/2006/relationships/hyperlink" Target="http://fr.wikipedia.org/wiki/D%C3%A9corateur" TargetMode="Externa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101D0B-9C3F-4E9A-9C4B-74F1286EFD50}" type="doc">
      <dgm:prSet loTypeId="urn:microsoft.com/office/officeart/2005/8/layout/vList4" loCatId="list" qsTypeId="urn:microsoft.com/office/officeart/2005/8/quickstyle/simple3" qsCatId="simple" csTypeId="urn:microsoft.com/office/officeart/2005/8/colors/accent1_1" csCatId="accent1" phldr="1"/>
      <dgm:spPr/>
      <dgm:t>
        <a:bodyPr/>
        <a:lstStyle/>
        <a:p>
          <a:endParaRPr lang="fr-FR"/>
        </a:p>
      </dgm:t>
    </dgm:pt>
    <dgm:pt modelId="{7F7FD085-48D2-4D86-B999-0FB69EE3005F}">
      <dgm:prSet phldrT="[Texte]" custT="1"/>
      <dgm:spPr/>
      <dgm:t>
        <a:bodyPr/>
        <a:lstStyle/>
        <a:p>
          <a:r>
            <a:rPr lang="fr-FR" sz="1200" dirty="0" smtClean="0"/>
            <a:t>Louis XIV (1638-1715). Il règne pendant 72 ans de 1643-1715</a:t>
          </a:r>
        </a:p>
        <a:p>
          <a:r>
            <a:rPr lang="fr-FR" sz="1200" dirty="0" smtClean="0"/>
            <a:t>A travers l’architecture du château de Versailles, il soumet la noblesse de la cour. </a:t>
          </a:r>
          <a:endParaRPr lang="fr-FR" sz="1200" dirty="0"/>
        </a:p>
      </dgm:t>
    </dgm:pt>
    <dgm:pt modelId="{7936B877-6DC6-446E-9B86-E6FFD6A4664F}" type="parTrans" cxnId="{841FFC40-1CB3-4CCF-8756-9434F986F368}">
      <dgm:prSet/>
      <dgm:spPr/>
      <dgm:t>
        <a:bodyPr/>
        <a:lstStyle/>
        <a:p>
          <a:endParaRPr lang="fr-FR"/>
        </a:p>
      </dgm:t>
    </dgm:pt>
    <dgm:pt modelId="{811D00E8-89C6-4B5B-B01C-454BE9A2EA0E}" type="sibTrans" cxnId="{841FFC40-1CB3-4CCF-8756-9434F986F368}">
      <dgm:prSet/>
      <dgm:spPr/>
      <dgm:t>
        <a:bodyPr/>
        <a:lstStyle/>
        <a:p>
          <a:endParaRPr lang="fr-FR"/>
        </a:p>
      </dgm:t>
    </dgm:pt>
    <dgm:pt modelId="{E86D1835-D53B-4CD4-B1AD-51B80F396D41}">
      <dgm:prSet phldrT="[Texte]" custT="1"/>
      <dgm:spPr/>
      <dgm:t>
        <a:bodyPr/>
        <a:lstStyle/>
        <a:p>
          <a:r>
            <a:rPr lang="fr-FR" sz="1200" b="0" i="0" u="none" dirty="0" smtClean="0">
              <a:latin typeface="+mn-lt"/>
            </a:rPr>
            <a:t>est un </a:t>
          </a:r>
          <a:r>
            <a:rPr lang="fr-FR" sz="1200" b="0" i="0" u="none" dirty="0" smtClean="0">
              <a:latin typeface="+mn-lt"/>
              <a:hlinkClick xmlns:r="http://schemas.openxmlformats.org/officeDocument/2006/relationships" r:id="rId1" tooltip="Architecte"/>
            </a:rPr>
            <a:t>architecte</a:t>
          </a:r>
          <a:r>
            <a:rPr lang="fr-FR" sz="1200" b="0" i="0" u="none" dirty="0" smtClean="0">
              <a:latin typeface="+mn-lt"/>
            </a:rPr>
            <a:t> français né à </a:t>
          </a:r>
          <a:r>
            <a:rPr lang="fr-FR" sz="1200" b="0" i="0" u="none" dirty="0" smtClean="0">
              <a:latin typeface="+mn-lt"/>
              <a:hlinkClick xmlns:r="http://schemas.openxmlformats.org/officeDocument/2006/relationships" r:id="rId2" tooltip="Paris"/>
            </a:rPr>
            <a:t>Paris</a:t>
          </a:r>
          <a:r>
            <a:rPr lang="fr-FR" sz="1200" b="0" i="0" u="none" dirty="0" smtClean="0">
              <a:latin typeface="+mn-lt"/>
            </a:rPr>
            <a:t> en </a:t>
          </a:r>
          <a:r>
            <a:rPr lang="fr-FR" sz="1200" b="0" i="0" u="none" dirty="0" smtClean="0">
              <a:latin typeface="+mn-lt"/>
              <a:hlinkClick xmlns:r="http://schemas.openxmlformats.org/officeDocument/2006/relationships" r:id="rId3" tooltip="1612 en architecture"/>
            </a:rPr>
            <a:t>1612</a:t>
          </a:r>
          <a:r>
            <a:rPr lang="fr-FR" sz="1200" b="0" i="0" u="none" dirty="0" smtClean="0">
              <a:latin typeface="+mn-lt"/>
            </a:rPr>
            <a:t> et mort dans cette même ville le </a:t>
          </a:r>
          <a:r>
            <a:rPr lang="fr-FR" sz="1200" b="0" i="0" u="none" dirty="0" smtClean="0">
              <a:latin typeface="+mn-lt"/>
              <a:hlinkClick xmlns:r="http://schemas.openxmlformats.org/officeDocument/2006/relationships" r:id="rId4" tooltip="11 octobre"/>
            </a:rPr>
            <a:t>11</a:t>
          </a:r>
          <a:r>
            <a:rPr lang="fr-FR" sz="1200" b="0" i="0" u="none" dirty="0" smtClean="0">
              <a:latin typeface="+mn-lt"/>
            </a:rPr>
            <a:t> </a:t>
          </a:r>
          <a:r>
            <a:rPr lang="fr-FR" sz="1200" b="0" i="0" u="none" dirty="0" smtClean="0">
              <a:latin typeface="+mn-lt"/>
              <a:hlinkClick xmlns:r="http://schemas.openxmlformats.org/officeDocument/2006/relationships" r:id="rId5" tooltip="Octobre"/>
            </a:rPr>
            <a:t>octobre</a:t>
          </a:r>
          <a:r>
            <a:rPr lang="fr-FR" sz="1200" b="0" i="0" u="none" dirty="0" smtClean="0">
              <a:latin typeface="+mn-lt"/>
            </a:rPr>
            <a:t> </a:t>
          </a:r>
          <a:r>
            <a:rPr lang="fr-FR" sz="1200" b="0" i="0" u="none" dirty="0" smtClean="0">
              <a:latin typeface="+mn-lt"/>
              <a:hlinkClick xmlns:r="http://schemas.openxmlformats.org/officeDocument/2006/relationships" r:id="rId6" tooltip="1670 en architecture"/>
            </a:rPr>
            <a:t>1670</a:t>
          </a:r>
          <a:r>
            <a:rPr lang="fr-FR" sz="1200" b="0" i="0" u="none" dirty="0" smtClean="0">
              <a:latin typeface="+mn-lt"/>
            </a:rPr>
            <a:t>.Il est premier grand architecte du Versailles de Louis XIV Le Vau est l’auteur des grands appartements du roi et de la reine ainsi que de la façade de pierre du château côté jardin, dénommée « Enveloppe de Le Vau » ou « Enveloppe de 1668 ».</a:t>
          </a:r>
          <a:endParaRPr lang="fr-FR" sz="1200" b="0" i="0" u="none" dirty="0">
            <a:latin typeface="+mn-lt"/>
          </a:endParaRPr>
        </a:p>
      </dgm:t>
    </dgm:pt>
    <dgm:pt modelId="{1A417449-66DE-43B2-8D94-2FDE34E60B85}" type="parTrans" cxnId="{0709C505-8BD6-4E64-9F61-F61AE6708788}">
      <dgm:prSet/>
      <dgm:spPr/>
      <dgm:t>
        <a:bodyPr/>
        <a:lstStyle/>
        <a:p>
          <a:endParaRPr lang="fr-FR"/>
        </a:p>
      </dgm:t>
    </dgm:pt>
    <dgm:pt modelId="{43ACF8FE-A649-4452-BE27-036E3033466B}" type="sibTrans" cxnId="{0709C505-8BD6-4E64-9F61-F61AE6708788}">
      <dgm:prSet/>
      <dgm:spPr/>
      <dgm:t>
        <a:bodyPr/>
        <a:lstStyle/>
        <a:p>
          <a:endParaRPr lang="fr-FR"/>
        </a:p>
      </dgm:t>
    </dgm:pt>
    <dgm:pt modelId="{676098FB-5B70-421A-A819-174EE466EEC7}">
      <dgm:prSet phldrT="[Texte]" custT="1"/>
      <dgm:spPr/>
      <dgm:t>
        <a:bodyPr/>
        <a:lstStyle/>
        <a:p>
          <a:r>
            <a:rPr lang="fr-FR" sz="1200" b="0" i="0" u="none" smtClean="0"/>
            <a:t>Hardouin-Mansart :</a:t>
          </a:r>
        </a:p>
        <a:p>
          <a:r>
            <a:rPr lang="fr-FR" sz="1200" b="0" i="0" smtClean="0"/>
            <a:t>né le </a:t>
          </a:r>
          <a:r>
            <a:rPr lang="fr-FR" sz="1200" b="0" i="0" smtClean="0">
              <a:hlinkClick xmlns:r="http://schemas.openxmlformats.org/officeDocument/2006/relationships" r:id="rId7" tooltip="16 avril"/>
            </a:rPr>
            <a:t>16</a:t>
          </a:r>
          <a:r>
            <a:rPr lang="fr-FR" sz="1200" b="0" i="0" smtClean="0"/>
            <a:t> </a:t>
          </a:r>
          <a:r>
            <a:rPr lang="fr-FR" sz="1200" b="0" i="0" smtClean="0">
              <a:hlinkClick xmlns:r="http://schemas.openxmlformats.org/officeDocument/2006/relationships" r:id="rId8" tooltip="Avril"/>
            </a:rPr>
            <a:t>avril</a:t>
          </a:r>
          <a:r>
            <a:rPr lang="fr-FR" sz="1200" b="0" i="0" smtClean="0"/>
            <a:t> </a:t>
          </a:r>
          <a:r>
            <a:rPr lang="fr-FR" sz="1200" b="0" i="0" smtClean="0">
              <a:hlinkClick xmlns:r="http://schemas.openxmlformats.org/officeDocument/2006/relationships" r:id="rId9" tooltip="1646 en architecture"/>
            </a:rPr>
            <a:t>1646</a:t>
          </a:r>
          <a:r>
            <a:rPr lang="fr-FR" sz="1200" b="0" i="0" smtClean="0"/>
            <a:t> à </a:t>
          </a:r>
          <a:r>
            <a:rPr lang="fr-FR" sz="1200" b="0" i="0" smtClean="0">
              <a:hlinkClick xmlns:r="http://schemas.openxmlformats.org/officeDocument/2006/relationships" r:id="rId2" tooltip="Paris"/>
            </a:rPr>
            <a:t>Paris</a:t>
          </a:r>
          <a:r>
            <a:rPr lang="fr-FR" sz="1200" b="0" i="0" smtClean="0"/>
            <a:t> et mort le </a:t>
          </a:r>
          <a:r>
            <a:rPr lang="fr-FR" sz="1200" b="0" i="0" smtClean="0">
              <a:hlinkClick xmlns:r="http://schemas.openxmlformats.org/officeDocument/2006/relationships" r:id="rId10" tooltip="11 mai"/>
            </a:rPr>
            <a:t>11</a:t>
          </a:r>
          <a:r>
            <a:rPr lang="fr-FR" sz="1200" b="0" i="0" smtClean="0"/>
            <a:t> </a:t>
          </a:r>
          <a:r>
            <a:rPr lang="fr-FR" sz="1200" b="0" i="0" smtClean="0">
              <a:hlinkClick xmlns:r="http://schemas.openxmlformats.org/officeDocument/2006/relationships" r:id="rId11" tooltip="Mai"/>
            </a:rPr>
            <a:t>mai</a:t>
          </a:r>
          <a:r>
            <a:rPr lang="fr-FR" sz="1200" b="0" i="0" smtClean="0"/>
            <a:t> </a:t>
          </a:r>
          <a:r>
            <a:rPr lang="fr-FR" sz="1200" b="0" i="0" smtClean="0">
              <a:hlinkClick xmlns:r="http://schemas.openxmlformats.org/officeDocument/2006/relationships" r:id="rId12" tooltip="1708 en architecture"/>
            </a:rPr>
            <a:t>1708</a:t>
          </a:r>
          <a:r>
            <a:rPr lang="fr-FR" sz="1200" b="0" i="0" smtClean="0"/>
            <a:t> à </a:t>
          </a:r>
          <a:r>
            <a:rPr lang="fr-FR" sz="1200" b="0" i="0" smtClean="0">
              <a:hlinkClick xmlns:r="http://schemas.openxmlformats.org/officeDocument/2006/relationships" r:id="rId13" tooltip="Marly-le-Roi"/>
            </a:rPr>
            <a:t>Marly-le-Roi</a:t>
          </a:r>
          <a:r>
            <a:rPr lang="fr-FR" sz="1200" b="0" i="0" smtClean="0"/>
            <a:t>, est un </a:t>
          </a:r>
          <a:r>
            <a:rPr lang="fr-FR" sz="1200" b="0" i="0" smtClean="0">
              <a:hlinkClick xmlns:r="http://schemas.openxmlformats.org/officeDocument/2006/relationships" r:id="rId1" tooltip="Architecte"/>
            </a:rPr>
            <a:t>architecte</a:t>
          </a:r>
          <a:r>
            <a:rPr lang="fr-FR" sz="1200" b="0" i="0" smtClean="0"/>
            <a:t> </a:t>
          </a:r>
          <a:r>
            <a:rPr lang="fr-FR" sz="1200" b="0" i="0" smtClean="0">
              <a:hlinkClick xmlns:r="http://schemas.openxmlformats.org/officeDocument/2006/relationships" r:id="rId14" tooltip="France"/>
            </a:rPr>
            <a:t>français</a:t>
          </a:r>
          <a:r>
            <a:rPr lang="fr-FR" sz="1200" b="0" i="0" smtClean="0"/>
            <a:t>. Il fut </a:t>
          </a:r>
          <a:r>
            <a:rPr lang="fr-FR" sz="1200" b="0" i="0" smtClean="0">
              <a:hlinkClick xmlns:r="http://schemas.openxmlformats.org/officeDocument/2006/relationships" r:id="rId15" tooltip="Premier architecte du roi"/>
            </a:rPr>
            <a:t>premier architecte du roi</a:t>
          </a:r>
          <a:r>
            <a:rPr lang="fr-FR" sz="1200" b="0" i="0" smtClean="0"/>
            <a:t> </a:t>
          </a:r>
          <a:r>
            <a:rPr lang="fr-FR" sz="1200" b="0" i="0" smtClean="0">
              <a:hlinkClick xmlns:r="http://schemas.openxmlformats.org/officeDocument/2006/relationships" r:id="rId16" tooltip="Louis XIV de France"/>
            </a:rPr>
            <a:t>Louis XIV</a:t>
          </a:r>
          <a:r>
            <a:rPr lang="fr-FR" sz="1200" b="0" i="0" smtClean="0"/>
            <a:t> et surintendant des </a:t>
          </a:r>
          <a:r>
            <a:rPr lang="fr-FR" sz="1200" b="0" i="0" smtClean="0">
              <a:hlinkClick xmlns:r="http://schemas.openxmlformats.org/officeDocument/2006/relationships" r:id="rId17" tooltip="Bâtiments du roi"/>
            </a:rPr>
            <a:t>bâtiments du </a:t>
          </a:r>
          <a:r>
            <a:rPr lang="fr-FR" sz="1200" b="0" i="0" smtClean="0"/>
            <a:t>roi. À Versailles il était chargé de l’achèvement du château de Versailles de la conception de la  façade donnant sur les jardins, la galerie des Glaces ,les grandes ailes Nord et Sud ,les Grandes Écuries et la chapelle royale, l’Orangerie,et le Grand Trianon </a:t>
          </a:r>
          <a:endParaRPr lang="fr-FR" sz="1200" b="0" i="0" dirty="0"/>
        </a:p>
      </dgm:t>
    </dgm:pt>
    <dgm:pt modelId="{684C9D77-0A9D-4EAC-8F96-3D412E552FBA}" type="parTrans" cxnId="{BB64A110-BCE2-41CE-A1AD-6A21A4074AAC}">
      <dgm:prSet/>
      <dgm:spPr/>
      <dgm:t>
        <a:bodyPr/>
        <a:lstStyle/>
        <a:p>
          <a:endParaRPr lang="fr-FR"/>
        </a:p>
      </dgm:t>
    </dgm:pt>
    <dgm:pt modelId="{6A820757-D70C-4EB0-BBBE-D171F73A25B1}" type="sibTrans" cxnId="{BB64A110-BCE2-41CE-A1AD-6A21A4074AAC}">
      <dgm:prSet/>
      <dgm:spPr/>
      <dgm:t>
        <a:bodyPr/>
        <a:lstStyle/>
        <a:p>
          <a:endParaRPr lang="fr-FR"/>
        </a:p>
      </dgm:t>
    </dgm:pt>
    <dgm:pt modelId="{17B025D1-2F4F-4641-966E-1B3908C0929D}">
      <dgm:prSet custT="1"/>
      <dgm:spPr/>
      <dgm:t>
        <a:bodyPr/>
        <a:lstStyle/>
        <a:p>
          <a:r>
            <a:rPr lang="fr-FR" sz="1200" dirty="0" smtClean="0"/>
            <a:t>né le </a:t>
          </a:r>
          <a:r>
            <a:rPr lang="fr-FR" sz="1200" dirty="0" smtClean="0">
              <a:hlinkClick xmlns:r="http://schemas.openxmlformats.org/officeDocument/2006/relationships" r:id="rId18" tooltip="24 février"/>
            </a:rPr>
            <a:t>24</a:t>
          </a:r>
          <a:r>
            <a:rPr lang="fr-FR" sz="1200" dirty="0" smtClean="0"/>
            <a:t> </a:t>
          </a:r>
          <a:r>
            <a:rPr lang="fr-FR" sz="1200" dirty="0" smtClean="0">
              <a:hlinkClick xmlns:r="http://schemas.openxmlformats.org/officeDocument/2006/relationships" r:id="rId19" tooltip="Février"/>
            </a:rPr>
            <a:t>février</a:t>
          </a:r>
          <a:r>
            <a:rPr lang="fr-FR" sz="1200" dirty="0" smtClean="0"/>
            <a:t> </a:t>
          </a:r>
          <a:r>
            <a:rPr lang="fr-FR" sz="1200" dirty="0" smtClean="0">
              <a:hlinkClick xmlns:r="http://schemas.openxmlformats.org/officeDocument/2006/relationships" r:id="rId20" tooltip="1619"/>
            </a:rPr>
            <a:t>1619</a:t>
          </a:r>
          <a:r>
            <a:rPr lang="fr-FR" sz="1200" dirty="0" smtClean="0"/>
            <a:t> à </a:t>
          </a:r>
          <a:r>
            <a:rPr lang="fr-FR" sz="1200" dirty="0" smtClean="0">
              <a:hlinkClick xmlns:r="http://schemas.openxmlformats.org/officeDocument/2006/relationships" r:id="rId2" tooltip="Paris"/>
            </a:rPr>
            <a:t>Paris</a:t>
          </a:r>
          <a:r>
            <a:rPr lang="fr-FR" sz="1200" dirty="0" smtClean="0"/>
            <a:t> où il est mort le </a:t>
          </a:r>
          <a:r>
            <a:rPr lang="fr-FR" sz="1200" dirty="0" smtClean="0">
              <a:hlinkClick xmlns:r="http://schemas.openxmlformats.org/officeDocument/2006/relationships" r:id="rId21" tooltip="12 février"/>
            </a:rPr>
            <a:t>12</a:t>
          </a:r>
          <a:r>
            <a:rPr lang="fr-FR" sz="1200" dirty="0" smtClean="0"/>
            <a:t> </a:t>
          </a:r>
          <a:r>
            <a:rPr lang="fr-FR" sz="1200" dirty="0" smtClean="0">
              <a:hlinkClick xmlns:r="http://schemas.openxmlformats.org/officeDocument/2006/relationships" r:id="rId19" tooltip="Février"/>
            </a:rPr>
            <a:t>février</a:t>
          </a:r>
          <a:r>
            <a:rPr lang="fr-FR" sz="1200" dirty="0" smtClean="0"/>
            <a:t> </a:t>
          </a:r>
          <a:r>
            <a:rPr lang="fr-FR" sz="1200" dirty="0" smtClean="0">
              <a:hlinkClick xmlns:r="http://schemas.openxmlformats.org/officeDocument/2006/relationships" r:id="rId22" tooltip="1690"/>
            </a:rPr>
            <a:t>1690</a:t>
          </a:r>
          <a:r>
            <a:rPr lang="fr-FR" sz="1200" dirty="0" smtClean="0"/>
            <a:t>, est un </a:t>
          </a:r>
          <a:r>
            <a:rPr lang="fr-FR" sz="1200" dirty="0" smtClean="0">
              <a:hlinkClick xmlns:r="http://schemas.openxmlformats.org/officeDocument/2006/relationships" r:id="rId23" tooltip="Artiste-peintre"/>
            </a:rPr>
            <a:t>artiste-peintre</a:t>
          </a:r>
          <a:r>
            <a:rPr lang="fr-FR" sz="1200" dirty="0" smtClean="0"/>
            <a:t> et </a:t>
          </a:r>
          <a:r>
            <a:rPr lang="fr-FR" sz="1200" dirty="0" smtClean="0">
              <a:hlinkClick xmlns:r="http://schemas.openxmlformats.org/officeDocument/2006/relationships" r:id="rId24" tooltip="Décorateur"/>
            </a:rPr>
            <a:t>décorateur</a:t>
          </a:r>
          <a:r>
            <a:rPr lang="fr-FR" sz="1200" dirty="0" smtClean="0"/>
            <a:t> </a:t>
          </a:r>
          <a:r>
            <a:rPr lang="fr-FR" sz="1200" dirty="0" smtClean="0">
              <a:hlinkClick xmlns:r="http://schemas.openxmlformats.org/officeDocument/2006/relationships" r:id="rId14" tooltip="France"/>
            </a:rPr>
            <a:t>français</a:t>
          </a:r>
          <a:r>
            <a:rPr lang="fr-FR" sz="1200" dirty="0" smtClean="0"/>
            <a:t>, </a:t>
          </a:r>
          <a:r>
            <a:rPr lang="fr-FR" sz="1200" dirty="0" smtClean="0">
              <a:hlinkClick xmlns:r="http://schemas.openxmlformats.org/officeDocument/2006/relationships" r:id="rId25" tooltip="Premier peintre du roi"/>
            </a:rPr>
            <a:t>premier peintre du roi</a:t>
          </a:r>
          <a:r>
            <a:rPr lang="fr-FR" sz="1200" dirty="0" smtClean="0"/>
            <a:t>, directeur de l'Académie royale de Peinture et de Sculpture, et de la Manufacture royale des Gobelins. Il s'est surtout illustré dans la décoration du </a:t>
          </a:r>
          <a:r>
            <a:rPr lang="fr-FR" sz="1200" dirty="0" smtClean="0">
              <a:hlinkClick xmlns:r="http://schemas.openxmlformats.org/officeDocument/2006/relationships" r:id="rId26" tooltip="Château de Versailles"/>
            </a:rPr>
            <a:t>château de Versailles</a:t>
          </a:r>
          <a:r>
            <a:rPr lang="fr-FR" sz="1200" dirty="0" smtClean="0"/>
            <a:t> et de la </a:t>
          </a:r>
          <a:r>
            <a:rPr lang="fr-FR" sz="1200" dirty="0" smtClean="0">
              <a:hlinkClick xmlns:r="http://schemas.openxmlformats.org/officeDocument/2006/relationships" r:id="rId27" tooltip="Galerie des Glaces"/>
            </a:rPr>
            <a:t>galerie des Glaces</a:t>
          </a:r>
          <a:r>
            <a:rPr lang="fr-FR" sz="1200" dirty="0" smtClean="0"/>
            <a:t>.</a:t>
          </a:r>
          <a:endParaRPr lang="fr-FR" sz="1200" dirty="0"/>
        </a:p>
      </dgm:t>
    </dgm:pt>
    <dgm:pt modelId="{3060C426-58EF-4EB8-9657-8E8D668BCF35}" type="parTrans" cxnId="{4C9A5CD4-3DC0-4661-B67C-A5347DF76536}">
      <dgm:prSet/>
      <dgm:spPr/>
      <dgm:t>
        <a:bodyPr/>
        <a:lstStyle/>
        <a:p>
          <a:endParaRPr lang="fr-FR"/>
        </a:p>
      </dgm:t>
    </dgm:pt>
    <dgm:pt modelId="{0B2F53BE-6179-4387-8DBE-A2984BD0D72D}" type="sibTrans" cxnId="{4C9A5CD4-3DC0-4661-B67C-A5347DF76536}">
      <dgm:prSet/>
      <dgm:spPr/>
      <dgm:t>
        <a:bodyPr/>
        <a:lstStyle/>
        <a:p>
          <a:endParaRPr lang="fr-FR"/>
        </a:p>
      </dgm:t>
    </dgm:pt>
    <dgm:pt modelId="{CE6EB27D-B195-4C79-B1CD-758B18E239A7}">
      <dgm:prSet custT="1"/>
      <dgm:spPr/>
      <dgm:t>
        <a:bodyPr/>
        <a:lstStyle/>
        <a:p>
          <a:r>
            <a:rPr lang="fr-FR" sz="1200" dirty="0" smtClean="0"/>
            <a:t>André Le Nôtre est né le  </a:t>
          </a:r>
          <a:r>
            <a:rPr lang="fr-FR" sz="1200" dirty="0" smtClean="0">
              <a:hlinkClick xmlns:r="http://schemas.openxmlformats.org/officeDocument/2006/relationships" r:id="rId28" tooltip="12 mars"/>
            </a:rPr>
            <a:t>12</a:t>
          </a:r>
          <a:r>
            <a:rPr lang="fr-FR" sz="1200" dirty="0" smtClean="0"/>
            <a:t> </a:t>
          </a:r>
          <a:r>
            <a:rPr lang="fr-FR" sz="1200" dirty="0" smtClean="0">
              <a:hlinkClick xmlns:r="http://schemas.openxmlformats.org/officeDocument/2006/relationships" r:id="rId29" tooltip="Mars (mois)"/>
            </a:rPr>
            <a:t>mars</a:t>
          </a:r>
          <a:r>
            <a:rPr lang="fr-FR" sz="1200" dirty="0" smtClean="0"/>
            <a:t> </a:t>
          </a:r>
          <a:r>
            <a:rPr lang="fr-FR" sz="1200" dirty="0" smtClean="0">
              <a:hlinkClick xmlns:r="http://schemas.openxmlformats.org/officeDocument/2006/relationships" r:id="rId30" tooltip="1613"/>
            </a:rPr>
            <a:t>1613</a:t>
          </a:r>
          <a:r>
            <a:rPr lang="fr-FR" sz="1200" dirty="0" smtClean="0"/>
            <a:t> a paris ou il est mort le </a:t>
          </a:r>
          <a:r>
            <a:rPr lang="fr-FR" sz="1200" dirty="0" smtClean="0">
              <a:hlinkClick xmlns:r="http://schemas.openxmlformats.org/officeDocument/2006/relationships" r:id="rId31" tooltip="15 septembre"/>
            </a:rPr>
            <a:t>15</a:t>
          </a:r>
          <a:r>
            <a:rPr lang="fr-FR" sz="1200" dirty="0" smtClean="0"/>
            <a:t> </a:t>
          </a:r>
          <a:r>
            <a:rPr lang="fr-FR" sz="1200" dirty="0" smtClean="0">
              <a:hlinkClick xmlns:r="http://schemas.openxmlformats.org/officeDocument/2006/relationships" r:id="rId32" tooltip="Septembre"/>
            </a:rPr>
            <a:t>septembre</a:t>
          </a:r>
          <a:r>
            <a:rPr lang="fr-FR" sz="1200" dirty="0" smtClean="0"/>
            <a:t> </a:t>
          </a:r>
          <a:r>
            <a:rPr lang="fr-FR" sz="1200" dirty="0" smtClean="0">
              <a:hlinkClick xmlns:r="http://schemas.openxmlformats.org/officeDocument/2006/relationships" r:id="rId33" tooltip="1700"/>
            </a:rPr>
            <a:t>1700</a:t>
          </a:r>
          <a:r>
            <a:rPr lang="fr-FR" sz="1200" dirty="0" smtClean="0"/>
            <a:t>  jardinier du roi </a:t>
          </a:r>
          <a:r>
            <a:rPr lang="fr-FR" sz="1200" dirty="0" smtClean="0">
              <a:hlinkClick xmlns:r="http://schemas.openxmlformats.org/officeDocument/2006/relationships" r:id="rId16" tooltip="Louis XIV de France"/>
            </a:rPr>
            <a:t>Louis XIV</a:t>
          </a:r>
          <a:r>
            <a:rPr lang="fr-FR" sz="1200" dirty="0" smtClean="0"/>
            <a:t> de </a:t>
          </a:r>
          <a:r>
            <a:rPr lang="fr-FR" sz="1200" dirty="0" smtClean="0">
              <a:hlinkClick xmlns:r="http://schemas.openxmlformats.org/officeDocument/2006/relationships" r:id="rId34" tooltip="1645"/>
            </a:rPr>
            <a:t>1645</a:t>
          </a:r>
          <a:r>
            <a:rPr lang="fr-FR" sz="1200" dirty="0" smtClean="0"/>
            <a:t> à </a:t>
          </a:r>
          <a:r>
            <a:rPr lang="fr-FR" sz="1200" dirty="0" smtClean="0">
              <a:hlinkClick xmlns:r="http://schemas.openxmlformats.org/officeDocument/2006/relationships" r:id="rId33" tooltip="1700"/>
            </a:rPr>
            <a:t>1700</a:t>
          </a:r>
          <a:r>
            <a:rPr lang="fr-FR" sz="1200" dirty="0" smtClean="0"/>
            <a:t> .il eut pour tâche de concevoir l'aménagement du </a:t>
          </a:r>
          <a:r>
            <a:rPr lang="fr-FR" sz="1200" dirty="0" smtClean="0">
              <a:hlinkClick xmlns:r="http://schemas.openxmlformats.org/officeDocument/2006/relationships" r:id="rId35" tooltip="Parc de Versailles"/>
            </a:rPr>
            <a:t>parc</a:t>
          </a:r>
          <a:r>
            <a:rPr lang="fr-FR" sz="1200" dirty="0" smtClean="0"/>
            <a:t> et des </a:t>
          </a:r>
          <a:r>
            <a:rPr lang="fr-FR" sz="1200" dirty="0" smtClean="0">
              <a:hlinkClick xmlns:r="http://schemas.openxmlformats.org/officeDocument/2006/relationships" r:id="rId36" tooltip="Jardins de Versailles"/>
            </a:rPr>
            <a:t>jardins</a:t>
          </a:r>
          <a:r>
            <a:rPr lang="fr-FR" sz="1200" dirty="0" smtClean="0"/>
            <a:t> du </a:t>
          </a:r>
          <a:r>
            <a:rPr lang="fr-FR" sz="1200" dirty="0" smtClean="0">
              <a:hlinkClick xmlns:r="http://schemas.openxmlformats.org/officeDocument/2006/relationships" r:id="rId26" tooltip="Château de Versailles"/>
            </a:rPr>
            <a:t>château de </a:t>
          </a:r>
          <a:r>
            <a:rPr lang="fr-FR" sz="1200" dirty="0" smtClean="0"/>
            <a:t>Versailles. Il fut l'auteur des plans de nombreux </a:t>
          </a:r>
          <a:r>
            <a:rPr lang="fr-FR" sz="1200" dirty="0" smtClean="0">
              <a:hlinkClick xmlns:r="http://schemas.openxmlformats.org/officeDocument/2006/relationships" r:id="rId37" tooltip="Jardin français"/>
            </a:rPr>
            <a:t>jardins à la française</a:t>
          </a:r>
          <a:r>
            <a:rPr lang="fr-FR" sz="1200" dirty="0" smtClean="0"/>
            <a:t>. </a:t>
          </a:r>
          <a:endParaRPr lang="fr-FR" sz="1200" dirty="0"/>
        </a:p>
      </dgm:t>
    </dgm:pt>
    <dgm:pt modelId="{4C46219F-28FF-4785-AAE4-BC92B7999FFC}" type="parTrans" cxnId="{AE9C6E5B-1311-4CCA-A78E-A7875552A764}">
      <dgm:prSet/>
      <dgm:spPr/>
      <dgm:t>
        <a:bodyPr/>
        <a:lstStyle/>
        <a:p>
          <a:endParaRPr lang="fr-FR"/>
        </a:p>
      </dgm:t>
    </dgm:pt>
    <dgm:pt modelId="{1CF86F4E-92AF-4F9F-9368-CA6E3E35E7CD}" type="sibTrans" cxnId="{AE9C6E5B-1311-4CCA-A78E-A7875552A764}">
      <dgm:prSet/>
      <dgm:spPr/>
      <dgm:t>
        <a:bodyPr/>
        <a:lstStyle/>
        <a:p>
          <a:endParaRPr lang="fr-FR"/>
        </a:p>
      </dgm:t>
    </dgm:pt>
    <dgm:pt modelId="{2D53BCC0-9F32-4ABC-B94D-F79EC33E288B}" type="pres">
      <dgm:prSet presAssocID="{5A101D0B-9C3F-4E9A-9C4B-74F1286EFD50}" presName="linear" presStyleCnt="0">
        <dgm:presLayoutVars>
          <dgm:dir/>
          <dgm:resizeHandles val="exact"/>
        </dgm:presLayoutVars>
      </dgm:prSet>
      <dgm:spPr/>
      <dgm:t>
        <a:bodyPr/>
        <a:lstStyle/>
        <a:p>
          <a:endParaRPr lang="fr-FR"/>
        </a:p>
      </dgm:t>
    </dgm:pt>
    <dgm:pt modelId="{5324D639-63A1-434C-A064-BA11360C7A02}" type="pres">
      <dgm:prSet presAssocID="{7F7FD085-48D2-4D86-B999-0FB69EE3005F}" presName="comp" presStyleCnt="0"/>
      <dgm:spPr/>
      <dgm:t>
        <a:bodyPr/>
        <a:lstStyle/>
        <a:p>
          <a:endParaRPr lang="fr-FR"/>
        </a:p>
      </dgm:t>
    </dgm:pt>
    <dgm:pt modelId="{788405B5-A9F0-49C8-9DF8-DD93CB492DAE}" type="pres">
      <dgm:prSet presAssocID="{7F7FD085-48D2-4D86-B999-0FB69EE3005F}" presName="box" presStyleLbl="node1" presStyleIdx="0" presStyleCnt="5" custScaleY="78420"/>
      <dgm:spPr/>
      <dgm:t>
        <a:bodyPr/>
        <a:lstStyle/>
        <a:p>
          <a:endParaRPr lang="fr-FR"/>
        </a:p>
      </dgm:t>
    </dgm:pt>
    <dgm:pt modelId="{F66A3DDE-6D6E-4EB4-8F4C-2DDF53FB6DBA}" type="pres">
      <dgm:prSet presAssocID="{7F7FD085-48D2-4D86-B999-0FB69EE3005F}" presName="img" presStyleLbl="fgImgPlace1" presStyleIdx="0" presStyleCnt="5" custScaleY="76317" custLinFactNeighborX="-2873" custLinFactNeighborY="-3456"/>
      <dgm:spPr/>
      <dgm:t>
        <a:bodyPr/>
        <a:lstStyle/>
        <a:p>
          <a:endParaRPr lang="fr-FR"/>
        </a:p>
      </dgm:t>
    </dgm:pt>
    <dgm:pt modelId="{D1935891-29D1-4971-BCFF-DFA20251FEFB}" type="pres">
      <dgm:prSet presAssocID="{7F7FD085-48D2-4D86-B999-0FB69EE3005F}" presName="text" presStyleLbl="node1" presStyleIdx="0" presStyleCnt="5">
        <dgm:presLayoutVars>
          <dgm:bulletEnabled val="1"/>
        </dgm:presLayoutVars>
      </dgm:prSet>
      <dgm:spPr/>
      <dgm:t>
        <a:bodyPr/>
        <a:lstStyle/>
        <a:p>
          <a:endParaRPr lang="fr-FR"/>
        </a:p>
      </dgm:t>
    </dgm:pt>
    <dgm:pt modelId="{A15B3C1D-ACDB-4AA1-AE89-10B624D33DDC}" type="pres">
      <dgm:prSet presAssocID="{811D00E8-89C6-4B5B-B01C-454BE9A2EA0E}" presName="spacer" presStyleCnt="0"/>
      <dgm:spPr/>
      <dgm:t>
        <a:bodyPr/>
        <a:lstStyle/>
        <a:p>
          <a:endParaRPr lang="fr-FR"/>
        </a:p>
      </dgm:t>
    </dgm:pt>
    <dgm:pt modelId="{BD81EB1F-51CC-49D8-B1CD-F0F94CE99F29}" type="pres">
      <dgm:prSet presAssocID="{E86D1835-D53B-4CD4-B1AD-51B80F396D41}" presName="comp" presStyleCnt="0"/>
      <dgm:spPr/>
      <dgm:t>
        <a:bodyPr/>
        <a:lstStyle/>
        <a:p>
          <a:endParaRPr lang="fr-FR"/>
        </a:p>
      </dgm:t>
    </dgm:pt>
    <dgm:pt modelId="{98A0C3C4-2CE5-46DF-B9AE-91704A0D664F}" type="pres">
      <dgm:prSet presAssocID="{E86D1835-D53B-4CD4-B1AD-51B80F396D41}" presName="box" presStyleLbl="node1" presStyleIdx="1" presStyleCnt="5" custScaleY="82954" custLinFactNeighborY="2775"/>
      <dgm:spPr/>
      <dgm:t>
        <a:bodyPr/>
        <a:lstStyle/>
        <a:p>
          <a:endParaRPr lang="fr-FR"/>
        </a:p>
      </dgm:t>
    </dgm:pt>
    <dgm:pt modelId="{DA387086-8C76-4654-A0BA-456DBCE96E14}" type="pres">
      <dgm:prSet presAssocID="{E86D1835-D53B-4CD4-B1AD-51B80F396D41}" presName="img" presStyleLbl="fgImgPlace1" presStyleIdx="1" presStyleCnt="5" custScaleY="83305" custLinFactNeighborX="-2873" custLinFactNeighborY="5054"/>
      <dgm:spPr/>
      <dgm:t>
        <a:bodyPr/>
        <a:lstStyle/>
        <a:p>
          <a:endParaRPr lang="fr-FR"/>
        </a:p>
      </dgm:t>
    </dgm:pt>
    <dgm:pt modelId="{7062C2CA-41A1-4A7D-948C-ACC8357580F9}" type="pres">
      <dgm:prSet presAssocID="{E86D1835-D53B-4CD4-B1AD-51B80F396D41}" presName="text" presStyleLbl="node1" presStyleIdx="1" presStyleCnt="5">
        <dgm:presLayoutVars>
          <dgm:bulletEnabled val="1"/>
        </dgm:presLayoutVars>
      </dgm:prSet>
      <dgm:spPr/>
      <dgm:t>
        <a:bodyPr/>
        <a:lstStyle/>
        <a:p>
          <a:endParaRPr lang="fr-FR"/>
        </a:p>
      </dgm:t>
    </dgm:pt>
    <dgm:pt modelId="{B53409CF-EF78-4D82-9D6C-0CD088F2A39B}" type="pres">
      <dgm:prSet presAssocID="{43ACF8FE-A649-4452-BE27-036E3033466B}" presName="spacer" presStyleCnt="0"/>
      <dgm:spPr/>
      <dgm:t>
        <a:bodyPr/>
        <a:lstStyle/>
        <a:p>
          <a:endParaRPr lang="fr-FR"/>
        </a:p>
      </dgm:t>
    </dgm:pt>
    <dgm:pt modelId="{FA872436-9A5C-427C-97E9-099EC548E1AF}" type="pres">
      <dgm:prSet presAssocID="{676098FB-5B70-421A-A819-174EE466EEC7}" presName="comp" presStyleCnt="0"/>
      <dgm:spPr/>
      <dgm:t>
        <a:bodyPr/>
        <a:lstStyle/>
        <a:p>
          <a:endParaRPr lang="fr-FR"/>
        </a:p>
      </dgm:t>
    </dgm:pt>
    <dgm:pt modelId="{794A79CC-9C58-412D-8C59-BC22AE911AE6}" type="pres">
      <dgm:prSet presAssocID="{676098FB-5B70-421A-A819-174EE466EEC7}" presName="box" presStyleLbl="node1" presStyleIdx="2" presStyleCnt="5" custScaleY="77876" custLinFactNeighborY="1723"/>
      <dgm:spPr/>
      <dgm:t>
        <a:bodyPr/>
        <a:lstStyle/>
        <a:p>
          <a:endParaRPr lang="fr-FR"/>
        </a:p>
      </dgm:t>
    </dgm:pt>
    <dgm:pt modelId="{BA215C06-24DA-4B66-ACC4-D5C27A8EA3CF}" type="pres">
      <dgm:prSet presAssocID="{676098FB-5B70-421A-A819-174EE466EEC7}" presName="img" presStyleLbl="fgImgPlace1" presStyleIdx="2" presStyleCnt="5" custScaleY="80305" custLinFactNeighborX="-1461" custLinFactNeighborY="1512"/>
      <dgm:spPr/>
      <dgm:t>
        <a:bodyPr/>
        <a:lstStyle/>
        <a:p>
          <a:endParaRPr lang="fr-FR"/>
        </a:p>
      </dgm:t>
    </dgm:pt>
    <dgm:pt modelId="{25ED4510-4681-4BE6-812E-8E896CCA57EE}" type="pres">
      <dgm:prSet presAssocID="{676098FB-5B70-421A-A819-174EE466EEC7}" presName="text" presStyleLbl="node1" presStyleIdx="2" presStyleCnt="5">
        <dgm:presLayoutVars>
          <dgm:bulletEnabled val="1"/>
        </dgm:presLayoutVars>
      </dgm:prSet>
      <dgm:spPr/>
      <dgm:t>
        <a:bodyPr/>
        <a:lstStyle/>
        <a:p>
          <a:endParaRPr lang="fr-FR"/>
        </a:p>
      </dgm:t>
    </dgm:pt>
    <dgm:pt modelId="{6B56BA8F-8593-4D8B-A9C8-7852483C78E4}" type="pres">
      <dgm:prSet presAssocID="{6A820757-D70C-4EB0-BBBE-D171F73A25B1}" presName="spacer" presStyleCnt="0"/>
      <dgm:spPr/>
      <dgm:t>
        <a:bodyPr/>
        <a:lstStyle/>
        <a:p>
          <a:endParaRPr lang="fr-FR"/>
        </a:p>
      </dgm:t>
    </dgm:pt>
    <dgm:pt modelId="{91804E72-7436-4019-9D91-8542887E6774}" type="pres">
      <dgm:prSet presAssocID="{CE6EB27D-B195-4C79-B1CD-758B18E239A7}" presName="comp" presStyleCnt="0"/>
      <dgm:spPr/>
      <dgm:t>
        <a:bodyPr/>
        <a:lstStyle/>
        <a:p>
          <a:endParaRPr lang="fr-FR"/>
        </a:p>
      </dgm:t>
    </dgm:pt>
    <dgm:pt modelId="{C0EF65D7-0991-48A9-BF2B-71DD5E70A2EA}" type="pres">
      <dgm:prSet presAssocID="{CE6EB27D-B195-4C79-B1CD-758B18E239A7}" presName="box" presStyleLbl="node1" presStyleIdx="3" presStyleCnt="5" custScaleY="78107" custLinFactNeighborX="833"/>
      <dgm:spPr/>
      <dgm:t>
        <a:bodyPr/>
        <a:lstStyle/>
        <a:p>
          <a:endParaRPr lang="fr-FR"/>
        </a:p>
      </dgm:t>
    </dgm:pt>
    <dgm:pt modelId="{5926F933-93FC-4502-9BCC-22E2A09A583E}" type="pres">
      <dgm:prSet presAssocID="{CE6EB27D-B195-4C79-B1CD-758B18E239A7}" presName="img" presStyleLbl="fgImgPlace1" presStyleIdx="3" presStyleCnt="5" custScaleY="78107"/>
      <dgm:spPr/>
      <dgm:t>
        <a:bodyPr/>
        <a:lstStyle/>
        <a:p>
          <a:endParaRPr lang="fr-FR"/>
        </a:p>
      </dgm:t>
    </dgm:pt>
    <dgm:pt modelId="{A0E8CE9F-219F-49E2-A445-F1F291D946F6}" type="pres">
      <dgm:prSet presAssocID="{CE6EB27D-B195-4C79-B1CD-758B18E239A7}" presName="text" presStyleLbl="node1" presStyleIdx="3" presStyleCnt="5">
        <dgm:presLayoutVars>
          <dgm:bulletEnabled val="1"/>
        </dgm:presLayoutVars>
      </dgm:prSet>
      <dgm:spPr/>
      <dgm:t>
        <a:bodyPr/>
        <a:lstStyle/>
        <a:p>
          <a:endParaRPr lang="fr-FR"/>
        </a:p>
      </dgm:t>
    </dgm:pt>
    <dgm:pt modelId="{8BC932A3-C2E0-403C-91D2-0768FFAF5BF3}" type="pres">
      <dgm:prSet presAssocID="{1CF86F4E-92AF-4F9F-9368-CA6E3E35E7CD}" presName="spacer" presStyleCnt="0"/>
      <dgm:spPr/>
      <dgm:t>
        <a:bodyPr/>
        <a:lstStyle/>
        <a:p>
          <a:endParaRPr lang="fr-FR"/>
        </a:p>
      </dgm:t>
    </dgm:pt>
    <dgm:pt modelId="{4BBA717F-A1AB-40A1-BE68-91F4E9FA3F5C}" type="pres">
      <dgm:prSet presAssocID="{17B025D1-2F4F-4641-966E-1B3908C0929D}" presName="comp" presStyleCnt="0"/>
      <dgm:spPr/>
      <dgm:t>
        <a:bodyPr/>
        <a:lstStyle/>
        <a:p>
          <a:endParaRPr lang="fr-FR"/>
        </a:p>
      </dgm:t>
    </dgm:pt>
    <dgm:pt modelId="{A74A0485-D85D-46D6-BFF3-90EA2ACFFBCB}" type="pres">
      <dgm:prSet presAssocID="{17B025D1-2F4F-4641-966E-1B3908C0929D}" presName="box" presStyleLbl="node1" presStyleIdx="4" presStyleCnt="5" custScaleY="74454"/>
      <dgm:spPr/>
      <dgm:t>
        <a:bodyPr/>
        <a:lstStyle/>
        <a:p>
          <a:endParaRPr lang="fr-FR"/>
        </a:p>
      </dgm:t>
    </dgm:pt>
    <dgm:pt modelId="{6F60AF4B-B2DA-4457-9425-C8A44016FBCE}" type="pres">
      <dgm:prSet presAssocID="{17B025D1-2F4F-4641-966E-1B3908C0929D}" presName="img" presStyleLbl="fgImgPlace1" presStyleIdx="4" presStyleCnt="5" custScaleY="74454"/>
      <dgm:spPr/>
      <dgm:t>
        <a:bodyPr/>
        <a:lstStyle/>
        <a:p>
          <a:endParaRPr lang="fr-FR"/>
        </a:p>
      </dgm:t>
    </dgm:pt>
    <dgm:pt modelId="{8A748212-056D-4B78-B732-5517D0DFE4DA}" type="pres">
      <dgm:prSet presAssocID="{17B025D1-2F4F-4641-966E-1B3908C0929D}" presName="text" presStyleLbl="node1" presStyleIdx="4" presStyleCnt="5">
        <dgm:presLayoutVars>
          <dgm:bulletEnabled val="1"/>
        </dgm:presLayoutVars>
      </dgm:prSet>
      <dgm:spPr/>
      <dgm:t>
        <a:bodyPr/>
        <a:lstStyle/>
        <a:p>
          <a:endParaRPr lang="fr-FR"/>
        </a:p>
      </dgm:t>
    </dgm:pt>
  </dgm:ptLst>
  <dgm:cxnLst>
    <dgm:cxn modelId="{841FFC40-1CB3-4CCF-8756-9434F986F368}" srcId="{5A101D0B-9C3F-4E9A-9C4B-74F1286EFD50}" destId="{7F7FD085-48D2-4D86-B999-0FB69EE3005F}" srcOrd="0" destOrd="0" parTransId="{7936B877-6DC6-446E-9B86-E6FFD6A4664F}" sibTransId="{811D00E8-89C6-4B5B-B01C-454BE9A2EA0E}"/>
    <dgm:cxn modelId="{1DDEEB81-21FD-467A-A215-30BB0D5F395F}" type="presOf" srcId="{676098FB-5B70-421A-A819-174EE466EEC7}" destId="{25ED4510-4681-4BE6-812E-8E896CCA57EE}" srcOrd="1" destOrd="0" presId="urn:microsoft.com/office/officeart/2005/8/layout/vList4"/>
    <dgm:cxn modelId="{AD5F324F-4C33-4034-AE7A-FFFEA95144C5}" type="presOf" srcId="{676098FB-5B70-421A-A819-174EE466EEC7}" destId="{794A79CC-9C58-412D-8C59-BC22AE911AE6}" srcOrd="0" destOrd="0" presId="urn:microsoft.com/office/officeart/2005/8/layout/vList4"/>
    <dgm:cxn modelId="{42583034-FC37-4657-A703-2A6CD883152F}" type="presOf" srcId="{CE6EB27D-B195-4C79-B1CD-758B18E239A7}" destId="{A0E8CE9F-219F-49E2-A445-F1F291D946F6}" srcOrd="1" destOrd="0" presId="urn:microsoft.com/office/officeart/2005/8/layout/vList4"/>
    <dgm:cxn modelId="{C3C649BB-3C0E-4AD3-AB4D-20AB62340C00}" type="presOf" srcId="{E86D1835-D53B-4CD4-B1AD-51B80F396D41}" destId="{98A0C3C4-2CE5-46DF-B9AE-91704A0D664F}" srcOrd="0" destOrd="0" presId="urn:microsoft.com/office/officeart/2005/8/layout/vList4"/>
    <dgm:cxn modelId="{BA37A2D4-2F2A-4320-9FCA-E686ED783BD8}" type="presOf" srcId="{7F7FD085-48D2-4D86-B999-0FB69EE3005F}" destId="{788405B5-A9F0-49C8-9DF8-DD93CB492DAE}" srcOrd="0" destOrd="0" presId="urn:microsoft.com/office/officeart/2005/8/layout/vList4"/>
    <dgm:cxn modelId="{AE9C6E5B-1311-4CCA-A78E-A7875552A764}" srcId="{5A101D0B-9C3F-4E9A-9C4B-74F1286EFD50}" destId="{CE6EB27D-B195-4C79-B1CD-758B18E239A7}" srcOrd="3" destOrd="0" parTransId="{4C46219F-28FF-4785-AAE4-BC92B7999FFC}" sibTransId="{1CF86F4E-92AF-4F9F-9368-CA6E3E35E7CD}"/>
    <dgm:cxn modelId="{7B180078-8417-4504-827C-B0A3C1123441}" type="presOf" srcId="{CE6EB27D-B195-4C79-B1CD-758B18E239A7}" destId="{C0EF65D7-0991-48A9-BF2B-71DD5E70A2EA}" srcOrd="0" destOrd="0" presId="urn:microsoft.com/office/officeart/2005/8/layout/vList4"/>
    <dgm:cxn modelId="{4C905CAB-ADCA-4398-A32F-A46611C85678}" type="presOf" srcId="{17B025D1-2F4F-4641-966E-1B3908C0929D}" destId="{A74A0485-D85D-46D6-BFF3-90EA2ACFFBCB}" srcOrd="0" destOrd="0" presId="urn:microsoft.com/office/officeart/2005/8/layout/vList4"/>
    <dgm:cxn modelId="{BB64A110-BCE2-41CE-A1AD-6A21A4074AAC}" srcId="{5A101D0B-9C3F-4E9A-9C4B-74F1286EFD50}" destId="{676098FB-5B70-421A-A819-174EE466EEC7}" srcOrd="2" destOrd="0" parTransId="{684C9D77-0A9D-4EAC-8F96-3D412E552FBA}" sibTransId="{6A820757-D70C-4EB0-BBBE-D171F73A25B1}"/>
    <dgm:cxn modelId="{6E372AAE-F6A5-4ED7-9A16-F3EDAA346A69}" type="presOf" srcId="{5A101D0B-9C3F-4E9A-9C4B-74F1286EFD50}" destId="{2D53BCC0-9F32-4ABC-B94D-F79EC33E288B}" srcOrd="0" destOrd="0" presId="urn:microsoft.com/office/officeart/2005/8/layout/vList4"/>
    <dgm:cxn modelId="{09208823-E579-4A8A-9A0E-0729D1099056}" type="presOf" srcId="{7F7FD085-48D2-4D86-B999-0FB69EE3005F}" destId="{D1935891-29D1-4971-BCFF-DFA20251FEFB}" srcOrd="1" destOrd="0" presId="urn:microsoft.com/office/officeart/2005/8/layout/vList4"/>
    <dgm:cxn modelId="{0709C505-8BD6-4E64-9F61-F61AE6708788}" srcId="{5A101D0B-9C3F-4E9A-9C4B-74F1286EFD50}" destId="{E86D1835-D53B-4CD4-B1AD-51B80F396D41}" srcOrd="1" destOrd="0" parTransId="{1A417449-66DE-43B2-8D94-2FDE34E60B85}" sibTransId="{43ACF8FE-A649-4452-BE27-036E3033466B}"/>
    <dgm:cxn modelId="{DC6E072A-F260-493D-AAD1-0EF5C0CBD928}" type="presOf" srcId="{E86D1835-D53B-4CD4-B1AD-51B80F396D41}" destId="{7062C2CA-41A1-4A7D-948C-ACC8357580F9}" srcOrd="1" destOrd="0" presId="urn:microsoft.com/office/officeart/2005/8/layout/vList4"/>
    <dgm:cxn modelId="{4C9A5CD4-3DC0-4661-B67C-A5347DF76536}" srcId="{5A101D0B-9C3F-4E9A-9C4B-74F1286EFD50}" destId="{17B025D1-2F4F-4641-966E-1B3908C0929D}" srcOrd="4" destOrd="0" parTransId="{3060C426-58EF-4EB8-9657-8E8D668BCF35}" sibTransId="{0B2F53BE-6179-4387-8DBE-A2984BD0D72D}"/>
    <dgm:cxn modelId="{DCAFF779-E906-4F94-A17B-BF6D24ABA29E}" type="presOf" srcId="{17B025D1-2F4F-4641-966E-1B3908C0929D}" destId="{8A748212-056D-4B78-B732-5517D0DFE4DA}" srcOrd="1" destOrd="0" presId="urn:microsoft.com/office/officeart/2005/8/layout/vList4"/>
    <dgm:cxn modelId="{725D5BE2-DD15-4BFA-A452-6B456D1DF13C}" type="presParOf" srcId="{2D53BCC0-9F32-4ABC-B94D-F79EC33E288B}" destId="{5324D639-63A1-434C-A064-BA11360C7A02}" srcOrd="0" destOrd="0" presId="urn:microsoft.com/office/officeart/2005/8/layout/vList4"/>
    <dgm:cxn modelId="{DE40A1DC-83FB-4A8F-8957-125D59B8B1CE}" type="presParOf" srcId="{5324D639-63A1-434C-A064-BA11360C7A02}" destId="{788405B5-A9F0-49C8-9DF8-DD93CB492DAE}" srcOrd="0" destOrd="0" presId="urn:microsoft.com/office/officeart/2005/8/layout/vList4"/>
    <dgm:cxn modelId="{3AFBEFC2-713B-4252-A8F8-32CA870BAE93}" type="presParOf" srcId="{5324D639-63A1-434C-A064-BA11360C7A02}" destId="{F66A3DDE-6D6E-4EB4-8F4C-2DDF53FB6DBA}" srcOrd="1" destOrd="0" presId="urn:microsoft.com/office/officeart/2005/8/layout/vList4"/>
    <dgm:cxn modelId="{EE4191E5-F8C4-4061-AB26-DD0A54A7695C}" type="presParOf" srcId="{5324D639-63A1-434C-A064-BA11360C7A02}" destId="{D1935891-29D1-4971-BCFF-DFA20251FEFB}" srcOrd="2" destOrd="0" presId="urn:microsoft.com/office/officeart/2005/8/layout/vList4"/>
    <dgm:cxn modelId="{35F9A398-4825-4E46-B4B6-B346A2CC2684}" type="presParOf" srcId="{2D53BCC0-9F32-4ABC-B94D-F79EC33E288B}" destId="{A15B3C1D-ACDB-4AA1-AE89-10B624D33DDC}" srcOrd="1" destOrd="0" presId="urn:microsoft.com/office/officeart/2005/8/layout/vList4"/>
    <dgm:cxn modelId="{4EA83321-540F-4F1C-B9D2-AFE27E197FBC}" type="presParOf" srcId="{2D53BCC0-9F32-4ABC-B94D-F79EC33E288B}" destId="{BD81EB1F-51CC-49D8-B1CD-F0F94CE99F29}" srcOrd="2" destOrd="0" presId="urn:microsoft.com/office/officeart/2005/8/layout/vList4"/>
    <dgm:cxn modelId="{7939EC6C-125D-498C-A063-1F7F5D860755}" type="presParOf" srcId="{BD81EB1F-51CC-49D8-B1CD-F0F94CE99F29}" destId="{98A0C3C4-2CE5-46DF-B9AE-91704A0D664F}" srcOrd="0" destOrd="0" presId="urn:microsoft.com/office/officeart/2005/8/layout/vList4"/>
    <dgm:cxn modelId="{DDB725C0-BFA3-475A-A7A9-ACE9A53FEB2C}" type="presParOf" srcId="{BD81EB1F-51CC-49D8-B1CD-F0F94CE99F29}" destId="{DA387086-8C76-4654-A0BA-456DBCE96E14}" srcOrd="1" destOrd="0" presId="urn:microsoft.com/office/officeart/2005/8/layout/vList4"/>
    <dgm:cxn modelId="{B0BC3DF3-8099-4582-94D7-0768E7B303CA}" type="presParOf" srcId="{BD81EB1F-51CC-49D8-B1CD-F0F94CE99F29}" destId="{7062C2CA-41A1-4A7D-948C-ACC8357580F9}" srcOrd="2" destOrd="0" presId="urn:microsoft.com/office/officeart/2005/8/layout/vList4"/>
    <dgm:cxn modelId="{2988751B-91A9-4E60-99D9-CC328DB3C92D}" type="presParOf" srcId="{2D53BCC0-9F32-4ABC-B94D-F79EC33E288B}" destId="{B53409CF-EF78-4D82-9D6C-0CD088F2A39B}" srcOrd="3" destOrd="0" presId="urn:microsoft.com/office/officeart/2005/8/layout/vList4"/>
    <dgm:cxn modelId="{A01B10E5-47DF-47FB-A057-088E54AF3DCD}" type="presParOf" srcId="{2D53BCC0-9F32-4ABC-B94D-F79EC33E288B}" destId="{FA872436-9A5C-427C-97E9-099EC548E1AF}" srcOrd="4" destOrd="0" presId="urn:microsoft.com/office/officeart/2005/8/layout/vList4"/>
    <dgm:cxn modelId="{7B1081D2-9E0B-4628-A343-F0F9E63991FE}" type="presParOf" srcId="{FA872436-9A5C-427C-97E9-099EC548E1AF}" destId="{794A79CC-9C58-412D-8C59-BC22AE911AE6}" srcOrd="0" destOrd="0" presId="urn:microsoft.com/office/officeart/2005/8/layout/vList4"/>
    <dgm:cxn modelId="{4B83DCC1-654B-4AF8-A5EB-CE567DC98C1A}" type="presParOf" srcId="{FA872436-9A5C-427C-97E9-099EC548E1AF}" destId="{BA215C06-24DA-4B66-ACC4-D5C27A8EA3CF}" srcOrd="1" destOrd="0" presId="urn:microsoft.com/office/officeart/2005/8/layout/vList4"/>
    <dgm:cxn modelId="{69FF28DF-B2D7-4AF3-B5F1-1E0077987960}" type="presParOf" srcId="{FA872436-9A5C-427C-97E9-099EC548E1AF}" destId="{25ED4510-4681-4BE6-812E-8E896CCA57EE}" srcOrd="2" destOrd="0" presId="urn:microsoft.com/office/officeart/2005/8/layout/vList4"/>
    <dgm:cxn modelId="{B52BD1AE-AF40-447A-934D-3BB26EF250F1}" type="presParOf" srcId="{2D53BCC0-9F32-4ABC-B94D-F79EC33E288B}" destId="{6B56BA8F-8593-4D8B-A9C8-7852483C78E4}" srcOrd="5" destOrd="0" presId="urn:microsoft.com/office/officeart/2005/8/layout/vList4"/>
    <dgm:cxn modelId="{38DD3514-CB40-4B8E-B801-BD73D76ED31B}" type="presParOf" srcId="{2D53BCC0-9F32-4ABC-B94D-F79EC33E288B}" destId="{91804E72-7436-4019-9D91-8542887E6774}" srcOrd="6" destOrd="0" presId="urn:microsoft.com/office/officeart/2005/8/layout/vList4"/>
    <dgm:cxn modelId="{DF8F702A-B0B8-4DD0-B37C-D8C94A15FF9D}" type="presParOf" srcId="{91804E72-7436-4019-9D91-8542887E6774}" destId="{C0EF65D7-0991-48A9-BF2B-71DD5E70A2EA}" srcOrd="0" destOrd="0" presId="urn:microsoft.com/office/officeart/2005/8/layout/vList4"/>
    <dgm:cxn modelId="{40F714B5-301D-4A50-9CE8-0107CC0BF071}" type="presParOf" srcId="{91804E72-7436-4019-9D91-8542887E6774}" destId="{5926F933-93FC-4502-9BCC-22E2A09A583E}" srcOrd="1" destOrd="0" presId="urn:microsoft.com/office/officeart/2005/8/layout/vList4"/>
    <dgm:cxn modelId="{A7A11F2E-6967-4BF0-AC87-B0859DDCF786}" type="presParOf" srcId="{91804E72-7436-4019-9D91-8542887E6774}" destId="{A0E8CE9F-219F-49E2-A445-F1F291D946F6}" srcOrd="2" destOrd="0" presId="urn:microsoft.com/office/officeart/2005/8/layout/vList4"/>
    <dgm:cxn modelId="{BC16C1D6-4DCC-40EE-8359-62F99C00EB37}" type="presParOf" srcId="{2D53BCC0-9F32-4ABC-B94D-F79EC33E288B}" destId="{8BC932A3-C2E0-403C-91D2-0768FFAF5BF3}" srcOrd="7" destOrd="0" presId="urn:microsoft.com/office/officeart/2005/8/layout/vList4"/>
    <dgm:cxn modelId="{14105345-E780-4624-B4A7-657BA0A233F8}" type="presParOf" srcId="{2D53BCC0-9F32-4ABC-B94D-F79EC33E288B}" destId="{4BBA717F-A1AB-40A1-BE68-91F4E9FA3F5C}" srcOrd="8" destOrd="0" presId="urn:microsoft.com/office/officeart/2005/8/layout/vList4"/>
    <dgm:cxn modelId="{DD736EB1-BEE2-4BDE-8854-0934B5AB559E}" type="presParOf" srcId="{4BBA717F-A1AB-40A1-BE68-91F4E9FA3F5C}" destId="{A74A0485-D85D-46D6-BFF3-90EA2ACFFBCB}" srcOrd="0" destOrd="0" presId="urn:microsoft.com/office/officeart/2005/8/layout/vList4"/>
    <dgm:cxn modelId="{0F7CBA51-05B0-4391-B9A2-303683127003}" type="presParOf" srcId="{4BBA717F-A1AB-40A1-BE68-91F4E9FA3F5C}" destId="{6F60AF4B-B2DA-4457-9425-C8A44016FBCE}" srcOrd="1" destOrd="0" presId="urn:microsoft.com/office/officeart/2005/8/layout/vList4"/>
    <dgm:cxn modelId="{41E21F4F-0F67-4341-A795-0E26837783BF}" type="presParOf" srcId="{4BBA717F-A1AB-40A1-BE68-91F4E9FA3F5C}" destId="{8A748212-056D-4B78-B732-5517D0DFE4DA}"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8405B5-A9F0-49C8-9DF8-DD93CB492DAE}">
      <dsp:nvSpPr>
        <dsp:cNvPr id="0" name=""/>
        <dsp:cNvSpPr/>
      </dsp:nvSpPr>
      <dsp:spPr>
        <a:xfrm>
          <a:off x="0" y="0"/>
          <a:ext cx="8572560" cy="946514"/>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fr-FR" sz="1200" kern="1200" dirty="0" smtClean="0"/>
            <a:t>Louis XIV (1638-1715). Il règne pendant 72 ans de 1643-1715</a:t>
          </a:r>
        </a:p>
        <a:p>
          <a:pPr lvl="0" algn="l" defTabSz="533400">
            <a:lnSpc>
              <a:spcPct val="90000"/>
            </a:lnSpc>
            <a:spcBef>
              <a:spcPct val="0"/>
            </a:spcBef>
            <a:spcAft>
              <a:spcPct val="35000"/>
            </a:spcAft>
          </a:pPr>
          <a:r>
            <a:rPr lang="fr-FR" sz="1200" kern="1200" dirty="0" smtClean="0"/>
            <a:t>A travers l’architecture du château de Versailles, il soumet la noblesse de la cour. </a:t>
          </a:r>
          <a:endParaRPr lang="fr-FR" sz="1200" kern="1200" dirty="0"/>
        </a:p>
      </dsp:txBody>
      <dsp:txXfrm>
        <a:off x="1835210" y="0"/>
        <a:ext cx="6737349" cy="946514"/>
      </dsp:txXfrm>
    </dsp:sp>
    <dsp:sp modelId="{F66A3DDE-6D6E-4EB4-8F4C-2DDF53FB6DBA}">
      <dsp:nvSpPr>
        <dsp:cNvPr id="0" name=""/>
        <dsp:cNvSpPr/>
      </dsp:nvSpPr>
      <dsp:spPr>
        <a:xfrm>
          <a:off x="71440" y="71433"/>
          <a:ext cx="1714512" cy="736905"/>
        </a:xfrm>
        <a:prstGeom prst="roundRect">
          <a:avLst>
            <a:gd name="adj" fmla="val 10000"/>
          </a:avLst>
        </a:prstGeom>
        <a:solidFill>
          <a:schemeClr val="accent1">
            <a:tint val="4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98A0C3C4-2CE5-46DF-B9AE-91704A0D664F}">
      <dsp:nvSpPr>
        <dsp:cNvPr id="0" name=""/>
        <dsp:cNvSpPr/>
      </dsp:nvSpPr>
      <dsp:spPr>
        <a:xfrm>
          <a:off x="0" y="1100706"/>
          <a:ext cx="8572560" cy="1001239"/>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fr-FR" sz="1200" b="0" i="0" u="none" kern="1200" dirty="0" smtClean="0">
              <a:latin typeface="+mn-lt"/>
            </a:rPr>
            <a:t>est un </a:t>
          </a:r>
          <a:r>
            <a:rPr lang="fr-FR" sz="1200" b="0" i="0" u="none" kern="1200" dirty="0" smtClean="0">
              <a:latin typeface="+mn-lt"/>
              <a:hlinkClick xmlns:r="http://schemas.openxmlformats.org/officeDocument/2006/relationships" r:id="rId1" tooltip="Architecte"/>
            </a:rPr>
            <a:t>architecte</a:t>
          </a:r>
          <a:r>
            <a:rPr lang="fr-FR" sz="1200" b="0" i="0" u="none" kern="1200" dirty="0" smtClean="0">
              <a:latin typeface="+mn-lt"/>
            </a:rPr>
            <a:t> français né à </a:t>
          </a:r>
          <a:r>
            <a:rPr lang="fr-FR" sz="1200" b="0" i="0" u="none" kern="1200" dirty="0" smtClean="0">
              <a:latin typeface="+mn-lt"/>
              <a:hlinkClick xmlns:r="http://schemas.openxmlformats.org/officeDocument/2006/relationships" r:id="rId2" tooltip="Paris"/>
            </a:rPr>
            <a:t>Paris</a:t>
          </a:r>
          <a:r>
            <a:rPr lang="fr-FR" sz="1200" b="0" i="0" u="none" kern="1200" dirty="0" smtClean="0">
              <a:latin typeface="+mn-lt"/>
            </a:rPr>
            <a:t> en </a:t>
          </a:r>
          <a:r>
            <a:rPr lang="fr-FR" sz="1200" b="0" i="0" u="none" kern="1200" dirty="0" smtClean="0">
              <a:latin typeface="+mn-lt"/>
              <a:hlinkClick xmlns:r="http://schemas.openxmlformats.org/officeDocument/2006/relationships" r:id="rId3" tooltip="1612 en architecture"/>
            </a:rPr>
            <a:t>1612</a:t>
          </a:r>
          <a:r>
            <a:rPr lang="fr-FR" sz="1200" b="0" i="0" u="none" kern="1200" dirty="0" smtClean="0">
              <a:latin typeface="+mn-lt"/>
            </a:rPr>
            <a:t> et mort dans cette même ville le </a:t>
          </a:r>
          <a:r>
            <a:rPr lang="fr-FR" sz="1200" b="0" i="0" u="none" kern="1200" dirty="0" smtClean="0">
              <a:latin typeface="+mn-lt"/>
              <a:hlinkClick xmlns:r="http://schemas.openxmlformats.org/officeDocument/2006/relationships" r:id="rId4" tooltip="11 octobre"/>
            </a:rPr>
            <a:t>11</a:t>
          </a:r>
          <a:r>
            <a:rPr lang="fr-FR" sz="1200" b="0" i="0" u="none" kern="1200" dirty="0" smtClean="0">
              <a:latin typeface="+mn-lt"/>
            </a:rPr>
            <a:t> </a:t>
          </a:r>
          <a:r>
            <a:rPr lang="fr-FR" sz="1200" b="0" i="0" u="none" kern="1200" dirty="0" smtClean="0">
              <a:latin typeface="+mn-lt"/>
              <a:hlinkClick xmlns:r="http://schemas.openxmlformats.org/officeDocument/2006/relationships" r:id="rId5" tooltip="Octobre"/>
            </a:rPr>
            <a:t>octobre</a:t>
          </a:r>
          <a:r>
            <a:rPr lang="fr-FR" sz="1200" b="0" i="0" u="none" kern="1200" dirty="0" smtClean="0">
              <a:latin typeface="+mn-lt"/>
            </a:rPr>
            <a:t> </a:t>
          </a:r>
          <a:r>
            <a:rPr lang="fr-FR" sz="1200" b="0" i="0" u="none" kern="1200" dirty="0" smtClean="0">
              <a:latin typeface="+mn-lt"/>
              <a:hlinkClick xmlns:r="http://schemas.openxmlformats.org/officeDocument/2006/relationships" r:id="rId6" tooltip="1670 en architecture"/>
            </a:rPr>
            <a:t>1670</a:t>
          </a:r>
          <a:r>
            <a:rPr lang="fr-FR" sz="1200" b="0" i="0" u="none" kern="1200" dirty="0" smtClean="0">
              <a:latin typeface="+mn-lt"/>
            </a:rPr>
            <a:t>.Il est premier grand architecte du Versailles de Louis XIV Le Vau est l’auteur des grands appartements du roi et de la reine ainsi que de la façade de pierre du château côté jardin, dénommée « Enveloppe de Le Vau » ou « Enveloppe de 1668 ».</a:t>
          </a:r>
          <a:endParaRPr lang="fr-FR" sz="1200" b="0" i="0" u="none" kern="1200" dirty="0">
            <a:latin typeface="+mn-lt"/>
          </a:endParaRPr>
        </a:p>
      </dsp:txBody>
      <dsp:txXfrm>
        <a:off x="1835210" y="1100706"/>
        <a:ext cx="6737349" cy="1001239"/>
      </dsp:txXfrm>
    </dsp:sp>
    <dsp:sp modelId="{DA387086-8C76-4654-A0BA-456DBCE96E14}">
      <dsp:nvSpPr>
        <dsp:cNvPr id="0" name=""/>
        <dsp:cNvSpPr/>
      </dsp:nvSpPr>
      <dsp:spPr>
        <a:xfrm>
          <a:off x="71440" y="1214442"/>
          <a:ext cx="1714512" cy="804380"/>
        </a:xfrm>
        <a:prstGeom prst="roundRect">
          <a:avLst>
            <a:gd name="adj" fmla="val 10000"/>
          </a:avLst>
        </a:prstGeom>
        <a:solidFill>
          <a:schemeClr val="accent1">
            <a:tint val="4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794A79CC-9C58-412D-8C59-BC22AE911AE6}">
      <dsp:nvSpPr>
        <dsp:cNvPr id="0" name=""/>
        <dsp:cNvSpPr/>
      </dsp:nvSpPr>
      <dsp:spPr>
        <a:xfrm>
          <a:off x="0" y="2209946"/>
          <a:ext cx="8572560" cy="939948"/>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fr-FR" sz="1200" b="0" i="0" u="none" kern="1200" smtClean="0"/>
            <a:t>Hardouin-Mansart :</a:t>
          </a:r>
        </a:p>
        <a:p>
          <a:pPr lvl="0" algn="l" defTabSz="533400">
            <a:lnSpc>
              <a:spcPct val="90000"/>
            </a:lnSpc>
            <a:spcBef>
              <a:spcPct val="0"/>
            </a:spcBef>
            <a:spcAft>
              <a:spcPct val="35000"/>
            </a:spcAft>
          </a:pPr>
          <a:r>
            <a:rPr lang="fr-FR" sz="1200" b="0" i="0" kern="1200" smtClean="0"/>
            <a:t>né le </a:t>
          </a:r>
          <a:r>
            <a:rPr lang="fr-FR" sz="1200" b="0" i="0" kern="1200" smtClean="0">
              <a:hlinkClick xmlns:r="http://schemas.openxmlformats.org/officeDocument/2006/relationships" r:id="rId7" tooltip="16 avril"/>
            </a:rPr>
            <a:t>16</a:t>
          </a:r>
          <a:r>
            <a:rPr lang="fr-FR" sz="1200" b="0" i="0" kern="1200" smtClean="0"/>
            <a:t> </a:t>
          </a:r>
          <a:r>
            <a:rPr lang="fr-FR" sz="1200" b="0" i="0" kern="1200" smtClean="0">
              <a:hlinkClick xmlns:r="http://schemas.openxmlformats.org/officeDocument/2006/relationships" r:id="rId8" tooltip="Avril"/>
            </a:rPr>
            <a:t>avril</a:t>
          </a:r>
          <a:r>
            <a:rPr lang="fr-FR" sz="1200" b="0" i="0" kern="1200" smtClean="0"/>
            <a:t> </a:t>
          </a:r>
          <a:r>
            <a:rPr lang="fr-FR" sz="1200" b="0" i="0" kern="1200" smtClean="0">
              <a:hlinkClick xmlns:r="http://schemas.openxmlformats.org/officeDocument/2006/relationships" r:id="rId9" tooltip="1646 en architecture"/>
            </a:rPr>
            <a:t>1646</a:t>
          </a:r>
          <a:r>
            <a:rPr lang="fr-FR" sz="1200" b="0" i="0" kern="1200" smtClean="0"/>
            <a:t> à </a:t>
          </a:r>
          <a:r>
            <a:rPr lang="fr-FR" sz="1200" b="0" i="0" kern="1200" smtClean="0">
              <a:hlinkClick xmlns:r="http://schemas.openxmlformats.org/officeDocument/2006/relationships" r:id="rId2" tooltip="Paris"/>
            </a:rPr>
            <a:t>Paris</a:t>
          </a:r>
          <a:r>
            <a:rPr lang="fr-FR" sz="1200" b="0" i="0" kern="1200" smtClean="0"/>
            <a:t> et mort le </a:t>
          </a:r>
          <a:r>
            <a:rPr lang="fr-FR" sz="1200" b="0" i="0" kern="1200" smtClean="0">
              <a:hlinkClick xmlns:r="http://schemas.openxmlformats.org/officeDocument/2006/relationships" r:id="rId10" tooltip="11 mai"/>
            </a:rPr>
            <a:t>11</a:t>
          </a:r>
          <a:r>
            <a:rPr lang="fr-FR" sz="1200" b="0" i="0" kern="1200" smtClean="0"/>
            <a:t> </a:t>
          </a:r>
          <a:r>
            <a:rPr lang="fr-FR" sz="1200" b="0" i="0" kern="1200" smtClean="0">
              <a:hlinkClick xmlns:r="http://schemas.openxmlformats.org/officeDocument/2006/relationships" r:id="rId11" tooltip="Mai"/>
            </a:rPr>
            <a:t>mai</a:t>
          </a:r>
          <a:r>
            <a:rPr lang="fr-FR" sz="1200" b="0" i="0" kern="1200" smtClean="0"/>
            <a:t> </a:t>
          </a:r>
          <a:r>
            <a:rPr lang="fr-FR" sz="1200" b="0" i="0" kern="1200" smtClean="0">
              <a:hlinkClick xmlns:r="http://schemas.openxmlformats.org/officeDocument/2006/relationships" r:id="rId12" tooltip="1708 en architecture"/>
            </a:rPr>
            <a:t>1708</a:t>
          </a:r>
          <a:r>
            <a:rPr lang="fr-FR" sz="1200" b="0" i="0" kern="1200" smtClean="0"/>
            <a:t> à </a:t>
          </a:r>
          <a:r>
            <a:rPr lang="fr-FR" sz="1200" b="0" i="0" kern="1200" smtClean="0">
              <a:hlinkClick xmlns:r="http://schemas.openxmlformats.org/officeDocument/2006/relationships" r:id="rId13" tooltip="Marly-le-Roi"/>
            </a:rPr>
            <a:t>Marly-le-Roi</a:t>
          </a:r>
          <a:r>
            <a:rPr lang="fr-FR" sz="1200" b="0" i="0" kern="1200" smtClean="0"/>
            <a:t>, est un </a:t>
          </a:r>
          <a:r>
            <a:rPr lang="fr-FR" sz="1200" b="0" i="0" kern="1200" smtClean="0">
              <a:hlinkClick xmlns:r="http://schemas.openxmlformats.org/officeDocument/2006/relationships" r:id="rId1" tooltip="Architecte"/>
            </a:rPr>
            <a:t>architecte</a:t>
          </a:r>
          <a:r>
            <a:rPr lang="fr-FR" sz="1200" b="0" i="0" kern="1200" smtClean="0"/>
            <a:t> </a:t>
          </a:r>
          <a:r>
            <a:rPr lang="fr-FR" sz="1200" b="0" i="0" kern="1200" smtClean="0">
              <a:hlinkClick xmlns:r="http://schemas.openxmlformats.org/officeDocument/2006/relationships" r:id="rId14" tooltip="France"/>
            </a:rPr>
            <a:t>français</a:t>
          </a:r>
          <a:r>
            <a:rPr lang="fr-FR" sz="1200" b="0" i="0" kern="1200" smtClean="0"/>
            <a:t>. Il fut </a:t>
          </a:r>
          <a:r>
            <a:rPr lang="fr-FR" sz="1200" b="0" i="0" kern="1200" smtClean="0">
              <a:hlinkClick xmlns:r="http://schemas.openxmlformats.org/officeDocument/2006/relationships" r:id="rId15" tooltip="Premier architecte du roi"/>
            </a:rPr>
            <a:t>premier architecte du roi</a:t>
          </a:r>
          <a:r>
            <a:rPr lang="fr-FR" sz="1200" b="0" i="0" kern="1200" smtClean="0"/>
            <a:t> </a:t>
          </a:r>
          <a:r>
            <a:rPr lang="fr-FR" sz="1200" b="0" i="0" kern="1200" smtClean="0">
              <a:hlinkClick xmlns:r="http://schemas.openxmlformats.org/officeDocument/2006/relationships" r:id="rId16" tooltip="Louis XIV de France"/>
            </a:rPr>
            <a:t>Louis XIV</a:t>
          </a:r>
          <a:r>
            <a:rPr lang="fr-FR" sz="1200" b="0" i="0" kern="1200" smtClean="0"/>
            <a:t> et surintendant des </a:t>
          </a:r>
          <a:r>
            <a:rPr lang="fr-FR" sz="1200" b="0" i="0" kern="1200" smtClean="0">
              <a:hlinkClick xmlns:r="http://schemas.openxmlformats.org/officeDocument/2006/relationships" r:id="rId17" tooltip="Bâtiments du roi"/>
            </a:rPr>
            <a:t>bâtiments du </a:t>
          </a:r>
          <a:r>
            <a:rPr lang="fr-FR" sz="1200" b="0" i="0" kern="1200" smtClean="0"/>
            <a:t>roi. À Versailles il était chargé de l’achèvement du château de Versailles de la conception de la  façade donnant sur les jardins, la galerie des Glaces ,les grandes ailes Nord et Sud ,les Grandes Écuries et la chapelle royale, l’Orangerie,et le Grand Trianon </a:t>
          </a:r>
          <a:endParaRPr lang="fr-FR" sz="1200" b="0" i="0" kern="1200" dirty="0"/>
        </a:p>
      </dsp:txBody>
      <dsp:txXfrm>
        <a:off x="1835210" y="2209946"/>
        <a:ext cx="6737349" cy="939948"/>
      </dsp:txXfrm>
    </dsp:sp>
    <dsp:sp modelId="{BA215C06-24DA-4B66-ACC4-D5C27A8EA3CF}">
      <dsp:nvSpPr>
        <dsp:cNvPr id="0" name=""/>
        <dsp:cNvSpPr/>
      </dsp:nvSpPr>
      <dsp:spPr>
        <a:xfrm>
          <a:off x="95649" y="2286017"/>
          <a:ext cx="1714512" cy="775413"/>
        </a:xfrm>
        <a:prstGeom prst="roundRect">
          <a:avLst>
            <a:gd name="adj" fmla="val 10000"/>
          </a:avLst>
        </a:prstGeom>
        <a:solidFill>
          <a:schemeClr val="accent1">
            <a:tint val="4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C0EF65D7-0991-48A9-BF2B-71DD5E70A2EA}">
      <dsp:nvSpPr>
        <dsp:cNvPr id="0" name=""/>
        <dsp:cNvSpPr/>
      </dsp:nvSpPr>
      <dsp:spPr>
        <a:xfrm>
          <a:off x="0" y="3249797"/>
          <a:ext cx="8572560" cy="942736"/>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fr-FR" sz="1200" kern="1200" dirty="0" smtClean="0"/>
            <a:t>André Le Nôtre est né le  </a:t>
          </a:r>
          <a:r>
            <a:rPr lang="fr-FR" sz="1200" kern="1200" dirty="0" smtClean="0">
              <a:hlinkClick xmlns:r="http://schemas.openxmlformats.org/officeDocument/2006/relationships" r:id="rId18" tooltip="12 mars"/>
            </a:rPr>
            <a:t>12</a:t>
          </a:r>
          <a:r>
            <a:rPr lang="fr-FR" sz="1200" kern="1200" dirty="0" smtClean="0"/>
            <a:t> </a:t>
          </a:r>
          <a:r>
            <a:rPr lang="fr-FR" sz="1200" kern="1200" dirty="0" smtClean="0">
              <a:hlinkClick xmlns:r="http://schemas.openxmlformats.org/officeDocument/2006/relationships" r:id="rId19" tooltip="Mars (mois)"/>
            </a:rPr>
            <a:t>mars</a:t>
          </a:r>
          <a:r>
            <a:rPr lang="fr-FR" sz="1200" kern="1200" dirty="0" smtClean="0"/>
            <a:t> </a:t>
          </a:r>
          <a:r>
            <a:rPr lang="fr-FR" sz="1200" kern="1200" dirty="0" smtClean="0">
              <a:hlinkClick xmlns:r="http://schemas.openxmlformats.org/officeDocument/2006/relationships" r:id="rId20" tooltip="1613"/>
            </a:rPr>
            <a:t>1613</a:t>
          </a:r>
          <a:r>
            <a:rPr lang="fr-FR" sz="1200" kern="1200" dirty="0" smtClean="0"/>
            <a:t> a paris ou il est mort le </a:t>
          </a:r>
          <a:r>
            <a:rPr lang="fr-FR" sz="1200" kern="1200" dirty="0" smtClean="0">
              <a:hlinkClick xmlns:r="http://schemas.openxmlformats.org/officeDocument/2006/relationships" r:id="rId21" tooltip="15 septembre"/>
            </a:rPr>
            <a:t>15</a:t>
          </a:r>
          <a:r>
            <a:rPr lang="fr-FR" sz="1200" kern="1200" dirty="0" smtClean="0"/>
            <a:t> </a:t>
          </a:r>
          <a:r>
            <a:rPr lang="fr-FR" sz="1200" kern="1200" dirty="0" smtClean="0">
              <a:hlinkClick xmlns:r="http://schemas.openxmlformats.org/officeDocument/2006/relationships" r:id="rId22" tooltip="Septembre"/>
            </a:rPr>
            <a:t>septembre</a:t>
          </a:r>
          <a:r>
            <a:rPr lang="fr-FR" sz="1200" kern="1200" dirty="0" smtClean="0"/>
            <a:t> </a:t>
          </a:r>
          <a:r>
            <a:rPr lang="fr-FR" sz="1200" kern="1200" dirty="0" smtClean="0">
              <a:hlinkClick xmlns:r="http://schemas.openxmlformats.org/officeDocument/2006/relationships" r:id="rId23" tooltip="1700"/>
            </a:rPr>
            <a:t>1700</a:t>
          </a:r>
          <a:r>
            <a:rPr lang="fr-FR" sz="1200" kern="1200" dirty="0" smtClean="0"/>
            <a:t>  jardinier du roi </a:t>
          </a:r>
          <a:r>
            <a:rPr lang="fr-FR" sz="1200" kern="1200" dirty="0" smtClean="0">
              <a:hlinkClick xmlns:r="http://schemas.openxmlformats.org/officeDocument/2006/relationships" r:id="rId16" tooltip="Louis XIV de France"/>
            </a:rPr>
            <a:t>Louis XIV</a:t>
          </a:r>
          <a:r>
            <a:rPr lang="fr-FR" sz="1200" kern="1200" dirty="0" smtClean="0"/>
            <a:t> de </a:t>
          </a:r>
          <a:r>
            <a:rPr lang="fr-FR" sz="1200" kern="1200" dirty="0" smtClean="0">
              <a:hlinkClick xmlns:r="http://schemas.openxmlformats.org/officeDocument/2006/relationships" r:id="rId24" tooltip="1645"/>
            </a:rPr>
            <a:t>1645</a:t>
          </a:r>
          <a:r>
            <a:rPr lang="fr-FR" sz="1200" kern="1200" dirty="0" smtClean="0"/>
            <a:t> à </a:t>
          </a:r>
          <a:r>
            <a:rPr lang="fr-FR" sz="1200" kern="1200" dirty="0" smtClean="0">
              <a:hlinkClick xmlns:r="http://schemas.openxmlformats.org/officeDocument/2006/relationships" r:id="rId23" tooltip="1700"/>
            </a:rPr>
            <a:t>1700</a:t>
          </a:r>
          <a:r>
            <a:rPr lang="fr-FR" sz="1200" kern="1200" dirty="0" smtClean="0"/>
            <a:t> .il eut pour tâche de concevoir l'aménagement du </a:t>
          </a:r>
          <a:r>
            <a:rPr lang="fr-FR" sz="1200" kern="1200" dirty="0" smtClean="0">
              <a:hlinkClick xmlns:r="http://schemas.openxmlformats.org/officeDocument/2006/relationships" r:id="rId25" tooltip="Parc de Versailles"/>
            </a:rPr>
            <a:t>parc</a:t>
          </a:r>
          <a:r>
            <a:rPr lang="fr-FR" sz="1200" kern="1200" dirty="0" smtClean="0"/>
            <a:t> et des </a:t>
          </a:r>
          <a:r>
            <a:rPr lang="fr-FR" sz="1200" kern="1200" dirty="0" smtClean="0">
              <a:hlinkClick xmlns:r="http://schemas.openxmlformats.org/officeDocument/2006/relationships" r:id="rId26" tooltip="Jardins de Versailles"/>
            </a:rPr>
            <a:t>jardins</a:t>
          </a:r>
          <a:r>
            <a:rPr lang="fr-FR" sz="1200" kern="1200" dirty="0" smtClean="0"/>
            <a:t> du </a:t>
          </a:r>
          <a:r>
            <a:rPr lang="fr-FR" sz="1200" kern="1200" dirty="0" smtClean="0">
              <a:hlinkClick xmlns:r="http://schemas.openxmlformats.org/officeDocument/2006/relationships" r:id="rId27" tooltip="Château de Versailles"/>
            </a:rPr>
            <a:t>château de </a:t>
          </a:r>
          <a:r>
            <a:rPr lang="fr-FR" sz="1200" kern="1200" dirty="0" smtClean="0"/>
            <a:t>Versailles. Il fut l'auteur des plans de nombreux </a:t>
          </a:r>
          <a:r>
            <a:rPr lang="fr-FR" sz="1200" kern="1200" dirty="0" smtClean="0">
              <a:hlinkClick xmlns:r="http://schemas.openxmlformats.org/officeDocument/2006/relationships" r:id="rId28" tooltip="Jardin français"/>
            </a:rPr>
            <a:t>jardins à la française</a:t>
          </a:r>
          <a:r>
            <a:rPr lang="fr-FR" sz="1200" kern="1200" dirty="0" smtClean="0"/>
            <a:t>. </a:t>
          </a:r>
          <a:endParaRPr lang="fr-FR" sz="1200" kern="1200" dirty="0"/>
        </a:p>
      </dsp:txBody>
      <dsp:txXfrm>
        <a:off x="1835210" y="3249797"/>
        <a:ext cx="6737349" cy="942736"/>
      </dsp:txXfrm>
    </dsp:sp>
    <dsp:sp modelId="{5926F933-93FC-4502-9BCC-22E2A09A583E}">
      <dsp:nvSpPr>
        <dsp:cNvPr id="0" name=""/>
        <dsp:cNvSpPr/>
      </dsp:nvSpPr>
      <dsp:spPr>
        <a:xfrm>
          <a:off x="120698" y="3344070"/>
          <a:ext cx="1714512" cy="754189"/>
        </a:xfrm>
        <a:prstGeom prst="roundRect">
          <a:avLst>
            <a:gd name="adj" fmla="val 10000"/>
          </a:avLst>
        </a:prstGeom>
        <a:solidFill>
          <a:schemeClr val="accent1">
            <a:tint val="4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A74A0485-D85D-46D6-BFF3-90EA2ACFFBCB}">
      <dsp:nvSpPr>
        <dsp:cNvPr id="0" name=""/>
        <dsp:cNvSpPr/>
      </dsp:nvSpPr>
      <dsp:spPr>
        <a:xfrm>
          <a:off x="0" y="4313232"/>
          <a:ext cx="8572560" cy="898645"/>
        </a:xfrm>
        <a:prstGeom prst="roundRect">
          <a:avLst>
            <a:gd name="adj" fmla="val 10000"/>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fr-FR" sz="1200" kern="1200" dirty="0" smtClean="0"/>
            <a:t>né le </a:t>
          </a:r>
          <a:r>
            <a:rPr lang="fr-FR" sz="1200" kern="1200" dirty="0" smtClean="0">
              <a:hlinkClick xmlns:r="http://schemas.openxmlformats.org/officeDocument/2006/relationships" r:id="rId29" tooltip="24 février"/>
            </a:rPr>
            <a:t>24</a:t>
          </a:r>
          <a:r>
            <a:rPr lang="fr-FR" sz="1200" kern="1200" dirty="0" smtClean="0"/>
            <a:t> </a:t>
          </a:r>
          <a:r>
            <a:rPr lang="fr-FR" sz="1200" kern="1200" dirty="0" smtClean="0">
              <a:hlinkClick xmlns:r="http://schemas.openxmlformats.org/officeDocument/2006/relationships" r:id="rId30" tooltip="Février"/>
            </a:rPr>
            <a:t>février</a:t>
          </a:r>
          <a:r>
            <a:rPr lang="fr-FR" sz="1200" kern="1200" dirty="0" smtClean="0"/>
            <a:t> </a:t>
          </a:r>
          <a:r>
            <a:rPr lang="fr-FR" sz="1200" kern="1200" dirty="0" smtClean="0">
              <a:hlinkClick xmlns:r="http://schemas.openxmlformats.org/officeDocument/2006/relationships" r:id="rId31" tooltip="1619"/>
            </a:rPr>
            <a:t>1619</a:t>
          </a:r>
          <a:r>
            <a:rPr lang="fr-FR" sz="1200" kern="1200" dirty="0" smtClean="0"/>
            <a:t> à </a:t>
          </a:r>
          <a:r>
            <a:rPr lang="fr-FR" sz="1200" kern="1200" dirty="0" smtClean="0">
              <a:hlinkClick xmlns:r="http://schemas.openxmlformats.org/officeDocument/2006/relationships" r:id="rId2" tooltip="Paris"/>
            </a:rPr>
            <a:t>Paris</a:t>
          </a:r>
          <a:r>
            <a:rPr lang="fr-FR" sz="1200" kern="1200" dirty="0" smtClean="0"/>
            <a:t> où il est mort le </a:t>
          </a:r>
          <a:r>
            <a:rPr lang="fr-FR" sz="1200" kern="1200" dirty="0" smtClean="0">
              <a:hlinkClick xmlns:r="http://schemas.openxmlformats.org/officeDocument/2006/relationships" r:id="rId32" tooltip="12 février"/>
            </a:rPr>
            <a:t>12</a:t>
          </a:r>
          <a:r>
            <a:rPr lang="fr-FR" sz="1200" kern="1200" dirty="0" smtClean="0"/>
            <a:t> </a:t>
          </a:r>
          <a:r>
            <a:rPr lang="fr-FR" sz="1200" kern="1200" dirty="0" smtClean="0">
              <a:hlinkClick xmlns:r="http://schemas.openxmlformats.org/officeDocument/2006/relationships" r:id="rId30" tooltip="Février"/>
            </a:rPr>
            <a:t>février</a:t>
          </a:r>
          <a:r>
            <a:rPr lang="fr-FR" sz="1200" kern="1200" dirty="0" smtClean="0"/>
            <a:t> </a:t>
          </a:r>
          <a:r>
            <a:rPr lang="fr-FR" sz="1200" kern="1200" dirty="0" smtClean="0">
              <a:hlinkClick xmlns:r="http://schemas.openxmlformats.org/officeDocument/2006/relationships" r:id="rId33" tooltip="1690"/>
            </a:rPr>
            <a:t>1690</a:t>
          </a:r>
          <a:r>
            <a:rPr lang="fr-FR" sz="1200" kern="1200" dirty="0" smtClean="0"/>
            <a:t>, est un </a:t>
          </a:r>
          <a:r>
            <a:rPr lang="fr-FR" sz="1200" kern="1200" dirty="0" smtClean="0">
              <a:hlinkClick xmlns:r="http://schemas.openxmlformats.org/officeDocument/2006/relationships" r:id="rId34" tooltip="Artiste-peintre"/>
            </a:rPr>
            <a:t>artiste-peintre</a:t>
          </a:r>
          <a:r>
            <a:rPr lang="fr-FR" sz="1200" kern="1200" dirty="0" smtClean="0"/>
            <a:t> et </a:t>
          </a:r>
          <a:r>
            <a:rPr lang="fr-FR" sz="1200" kern="1200" dirty="0" smtClean="0">
              <a:hlinkClick xmlns:r="http://schemas.openxmlformats.org/officeDocument/2006/relationships" r:id="rId35" tooltip="Décorateur"/>
            </a:rPr>
            <a:t>décorateur</a:t>
          </a:r>
          <a:r>
            <a:rPr lang="fr-FR" sz="1200" kern="1200" dirty="0" smtClean="0"/>
            <a:t> </a:t>
          </a:r>
          <a:r>
            <a:rPr lang="fr-FR" sz="1200" kern="1200" dirty="0" smtClean="0">
              <a:hlinkClick xmlns:r="http://schemas.openxmlformats.org/officeDocument/2006/relationships" r:id="rId14" tooltip="France"/>
            </a:rPr>
            <a:t>français</a:t>
          </a:r>
          <a:r>
            <a:rPr lang="fr-FR" sz="1200" kern="1200" dirty="0" smtClean="0"/>
            <a:t>, </a:t>
          </a:r>
          <a:r>
            <a:rPr lang="fr-FR" sz="1200" kern="1200" dirty="0" smtClean="0">
              <a:hlinkClick xmlns:r="http://schemas.openxmlformats.org/officeDocument/2006/relationships" r:id="rId36" tooltip="Premier peintre du roi"/>
            </a:rPr>
            <a:t>premier peintre du roi</a:t>
          </a:r>
          <a:r>
            <a:rPr lang="fr-FR" sz="1200" kern="1200" dirty="0" smtClean="0"/>
            <a:t>, directeur de l'Académie royale de Peinture et de Sculpture, et de la Manufacture royale des Gobelins. Il s'est surtout illustré dans la décoration du </a:t>
          </a:r>
          <a:r>
            <a:rPr lang="fr-FR" sz="1200" kern="1200" dirty="0" smtClean="0">
              <a:hlinkClick xmlns:r="http://schemas.openxmlformats.org/officeDocument/2006/relationships" r:id="rId27" tooltip="Château de Versailles"/>
            </a:rPr>
            <a:t>château de Versailles</a:t>
          </a:r>
          <a:r>
            <a:rPr lang="fr-FR" sz="1200" kern="1200" dirty="0" smtClean="0"/>
            <a:t> et de la </a:t>
          </a:r>
          <a:r>
            <a:rPr lang="fr-FR" sz="1200" kern="1200" dirty="0" smtClean="0">
              <a:hlinkClick xmlns:r="http://schemas.openxmlformats.org/officeDocument/2006/relationships" r:id="rId37" tooltip="Galerie des Glaces"/>
            </a:rPr>
            <a:t>galerie des Glaces</a:t>
          </a:r>
          <a:r>
            <a:rPr lang="fr-FR" sz="1200" kern="1200" dirty="0" smtClean="0"/>
            <a:t>.</a:t>
          </a:r>
          <a:endParaRPr lang="fr-FR" sz="1200" kern="1200" dirty="0"/>
        </a:p>
      </dsp:txBody>
      <dsp:txXfrm>
        <a:off x="1835210" y="4313232"/>
        <a:ext cx="6737349" cy="898645"/>
      </dsp:txXfrm>
    </dsp:sp>
    <dsp:sp modelId="{6F60AF4B-B2DA-4457-9425-C8A44016FBCE}">
      <dsp:nvSpPr>
        <dsp:cNvPr id="0" name=""/>
        <dsp:cNvSpPr/>
      </dsp:nvSpPr>
      <dsp:spPr>
        <a:xfrm>
          <a:off x="120698" y="4403096"/>
          <a:ext cx="1714512" cy="718916"/>
        </a:xfrm>
        <a:prstGeom prst="roundRect">
          <a:avLst>
            <a:gd name="adj" fmla="val 10000"/>
          </a:avLst>
        </a:prstGeom>
        <a:solidFill>
          <a:schemeClr val="accent1">
            <a:tint val="4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6"/>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9"/>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1"/>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6029A7C-7C39-48D7-BD64-8AFA21771277}" type="datetimeFigureOut">
              <a:rPr lang="fr-FR" smtClean="0"/>
              <a:pPr/>
              <a:t>02/01/2012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5A44093-F066-45F7-B6D1-7BE7BFD4B89F}"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029A7C-7C39-48D7-BD64-8AFA21771277}" type="datetimeFigureOut">
              <a:rPr lang="fr-FR" smtClean="0"/>
              <a:pPr/>
              <a:t>02/01/2012</a:t>
            </a:fld>
            <a:endParaRPr lang="fr-FR"/>
          </a:p>
        </p:txBody>
      </p:sp>
      <p:sp>
        <p:nvSpPr>
          <p:cNvPr id="5" name="Espace réservé du pied de page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A44093-F066-45F7-B6D1-7BE7BFD4B89F}"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castles-france.net/versailles/images/apollo2.jpg"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hyperlink" Target="http://www.castles-france.net/versailles/images/apollo2.jpg" TargetMode="Externa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9.jpeg"/><Relationship Id="rId2" Type="http://schemas.openxmlformats.org/officeDocument/2006/relationships/hyperlink" Target="http://www.castles-france.net/versailles/images/apollo2.jpg" TargetMode="External"/><Relationship Id="rId1" Type="http://schemas.openxmlformats.org/officeDocument/2006/relationships/slideLayout" Target="../slideLayouts/slideLayout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castles-france.net/versailles/images/castle.jpg" TargetMode="Externa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49.jpeg"/><Relationship Id="rId1" Type="http://schemas.openxmlformats.org/officeDocument/2006/relationships/slideLayout" Target="../slideLayouts/slideLayout7.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hyperlink" Target="http://www.castles-france.net/versailles/images/temple.jpg" TargetMode="External"/><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www.castles-france.net/versailles/images/park.jpg"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www.gralon.net/articles/maison-et-jardin/jardin/article-amenager-des-allees-de-jardin-1392.ht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472" y="1428736"/>
            <a:ext cx="7929619" cy="369332"/>
          </a:xfrm>
          <a:prstGeom prst="rect">
            <a:avLst/>
          </a:prstGeom>
        </p:spPr>
        <p:txBody>
          <a:bodyPr wrap="square">
            <a:spAutoFit/>
          </a:bodyPr>
          <a:lstStyle/>
          <a:p>
            <a:r>
              <a:rPr lang="fr-FR" dirty="0" smtClean="0"/>
              <a:t>	</a:t>
            </a:r>
            <a:endParaRPr lang="fr-FR" sz="2000" dirty="0"/>
          </a:p>
        </p:txBody>
      </p:sp>
      <p:grpSp>
        <p:nvGrpSpPr>
          <p:cNvPr id="3" name="Group 17"/>
          <p:cNvGrpSpPr>
            <a:grpSpLocks/>
          </p:cNvGrpSpPr>
          <p:nvPr/>
        </p:nvGrpSpPr>
        <p:grpSpPr bwMode="auto">
          <a:xfrm>
            <a:off x="0" y="0"/>
            <a:ext cx="9144000" cy="6858000"/>
            <a:chOff x="144" y="1632"/>
            <a:chExt cx="3168" cy="2448"/>
          </a:xfrm>
        </p:grpSpPr>
        <p:sp>
          <p:nvSpPr>
            <p:cNvPr id="4" name="Rectangle 9"/>
            <p:cNvSpPr>
              <a:spLocks noChangeArrowheads="1"/>
            </p:cNvSpPr>
            <p:nvPr/>
          </p:nvSpPr>
          <p:spPr bwMode="auto">
            <a:xfrm>
              <a:off x="144" y="1632"/>
              <a:ext cx="3168" cy="2448"/>
            </a:xfrm>
            <a:prstGeom prst="rect">
              <a:avLst/>
            </a:prstGeom>
            <a:gradFill rotWithShape="0">
              <a:gsLst>
                <a:gs pos="0">
                  <a:srgbClr val="0800FF"/>
                </a:gs>
                <a:gs pos="100000">
                  <a:srgbClr val="040076"/>
                </a:gs>
              </a:gsLst>
              <a:path path="shape">
                <a:fillToRect l="50000" t="50000" r="50000" b="50000"/>
              </a:path>
            </a:gradFill>
            <a:ln w="9525">
              <a:solidFill>
                <a:schemeClr val="tx1"/>
              </a:solidFill>
              <a:miter lim="800000"/>
              <a:headEnd/>
              <a:tailEnd/>
            </a:ln>
          </p:spPr>
          <p:txBody>
            <a:bodyPr wrap="none" anchor="ctr"/>
            <a:lstStyle/>
            <a:p>
              <a:endParaRPr lang="fr-FR"/>
            </a:p>
          </p:txBody>
        </p:sp>
        <p:pic>
          <p:nvPicPr>
            <p:cNvPr id="6" name="Picture 16" descr="fghjuhjk"/>
            <p:cNvPicPr>
              <a:picLocks noChangeAspect="1" noChangeArrowheads="1"/>
            </p:cNvPicPr>
            <p:nvPr/>
          </p:nvPicPr>
          <p:blipFill>
            <a:blip r:embed="rId2" cstate="print"/>
            <a:srcRect/>
            <a:stretch>
              <a:fillRect/>
            </a:stretch>
          </p:blipFill>
          <p:spPr bwMode="auto">
            <a:xfrm>
              <a:off x="281" y="1762"/>
              <a:ext cx="2895" cy="2171"/>
            </a:xfrm>
            <a:prstGeom prst="rect">
              <a:avLst/>
            </a:prstGeom>
            <a:noFill/>
            <a:ln w="9525">
              <a:noFill/>
              <a:miter lim="800000"/>
              <a:headEnd/>
              <a:tailEnd/>
            </a:ln>
          </p:spPr>
        </p:pic>
      </p:grpSp>
      <p:sp>
        <p:nvSpPr>
          <p:cNvPr id="7" name="Rectangle 6"/>
          <p:cNvSpPr/>
          <p:nvPr/>
        </p:nvSpPr>
        <p:spPr>
          <a:xfrm>
            <a:off x="2699792" y="620688"/>
            <a:ext cx="3816424" cy="864096"/>
          </a:xfrm>
          <a:prstGeom prst="rect">
            <a:avLst/>
          </a:prstGeom>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spcBef>
                <a:spcPct val="50000"/>
              </a:spcBef>
            </a:pPr>
            <a:r>
              <a:rPr lang="fr-FR" sz="2800" b="1" i="1" dirty="0" smtClean="0">
                <a:solidFill>
                  <a:schemeClr val="tx1"/>
                </a:solidFill>
              </a:rPr>
              <a:t>Jardins de Versailles</a:t>
            </a:r>
            <a:endParaRPr lang="fr-FR" sz="2800"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20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La cour"/>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sp>
        <p:nvSpPr>
          <p:cNvPr id="19457" name="Rectangle 1"/>
          <p:cNvSpPr>
            <a:spLocks noChangeArrowheads="1"/>
          </p:cNvSpPr>
          <p:nvPr/>
        </p:nvSpPr>
        <p:spPr bwMode="auto">
          <a:xfrm>
            <a:off x="1928795" y="1156682"/>
            <a:ext cx="5572164" cy="4001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cs typeface="Arial" pitchFamily="34" charset="0"/>
              </a:rPr>
              <a:t>Enfin en  1690</a:t>
            </a:r>
            <a:r>
              <a:rPr kumimoji="0" lang="fr-FR" sz="2000" b="0" i="0" u="none" strike="noStrike" cap="none" normalizeH="0" dirty="0" smtClean="0">
                <a:ln>
                  <a:noFill/>
                </a:ln>
                <a:solidFill>
                  <a:schemeClr val="tx1"/>
                </a:solidFill>
                <a:effectLst/>
                <a:latin typeface="Arial" pitchFamily="34" charset="0"/>
                <a:cs typeface="Arial" pitchFamily="34" charset="0"/>
              </a:rPr>
              <a:t> Versailles a atteint son apogée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Image 2"/>
          <p:cNvPicPr/>
          <p:nvPr/>
        </p:nvPicPr>
        <p:blipFill>
          <a:blip r:embed="rId3" cstate="print"/>
          <a:srcRect/>
          <a:stretch>
            <a:fillRect/>
          </a:stretch>
        </p:blipFill>
        <p:spPr bwMode="auto">
          <a:xfrm>
            <a:off x="1043608" y="1628800"/>
            <a:ext cx="7457482" cy="43782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Versailles Castle France">
            <a:hlinkClick r:id="rId2"/>
          </p:cNvPr>
          <p:cNvPicPr>
            <a:picLocks noChangeAspect="1" noChangeArrowheads="1"/>
          </p:cNvPicPr>
          <p:nvPr/>
        </p:nvPicPr>
        <p:blipFill>
          <a:blip r:embed="rId3" cstate="print"/>
          <a:srcRect/>
          <a:stretch>
            <a:fillRect/>
          </a:stretch>
        </p:blipFill>
        <p:spPr bwMode="auto">
          <a:xfrm>
            <a:off x="0" y="0"/>
            <a:ext cx="9060162" cy="6809308"/>
          </a:xfrm>
          <a:prstGeom prst="rect">
            <a:avLst/>
          </a:prstGeom>
          <a:noFill/>
          <a:ln w="9525">
            <a:noFill/>
            <a:miter lim="800000"/>
            <a:headEnd/>
            <a:tailEnd/>
          </a:ln>
        </p:spPr>
      </p:pic>
      <p:sp>
        <p:nvSpPr>
          <p:cNvPr id="5" name="Rectangle 4"/>
          <p:cNvSpPr/>
          <p:nvPr/>
        </p:nvSpPr>
        <p:spPr>
          <a:xfrm>
            <a:off x="827584" y="1916832"/>
            <a:ext cx="7560840" cy="2736304"/>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r>
              <a:rPr lang="fr-FR" sz="2400" b="1" i="1" dirty="0" smtClean="0">
                <a:solidFill>
                  <a:schemeClr val="tx1"/>
                </a:solidFill>
              </a:rPr>
              <a:t>1-L’eau:</a:t>
            </a:r>
          </a:p>
          <a:p>
            <a:r>
              <a:rPr lang="fr-FR" sz="2000" dirty="0" smtClean="0"/>
              <a:t>Tout un système d’aménagements hydrauliques a été créé et sans cesse agrandi entre 1663 et 1685 pour apporter l’eau nécessaire, d'abord à partir d'un étang voisin «Chagny», puis d'étangs de la Seine plus éloignés et c’est grâce à des aqueducs.  </a:t>
            </a:r>
          </a:p>
          <a:p>
            <a:r>
              <a:rPr lang="fr-FR" sz="2000" dirty="0" smtClean="0"/>
              <a:t> L'eau a été pompée directement, malgré un important dénivelé et une distance de plus de 10 kilomètres</a:t>
            </a:r>
            <a:r>
              <a:rPr lang="fr-FR" dirty="0" smtClean="0"/>
              <a:t>.</a:t>
            </a:r>
            <a:endParaRPr lang="fr-FR" dirty="0"/>
          </a:p>
        </p:txBody>
      </p:sp>
      <p:sp>
        <p:nvSpPr>
          <p:cNvPr id="6" name="Rectangle à coins arrondis 5"/>
          <p:cNvSpPr/>
          <p:nvPr/>
        </p:nvSpPr>
        <p:spPr>
          <a:xfrm>
            <a:off x="2483768" y="692696"/>
            <a:ext cx="4032448" cy="720080"/>
          </a:xfrm>
          <a:prstGeom prst="roundRect">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fr-FR" sz="2800" b="1" u="sng" dirty="0" smtClean="0">
                <a:solidFill>
                  <a:schemeClr val="tx1"/>
                </a:solidFill>
                <a:latin typeface="Andalus" pitchFamily="18" charset="-78"/>
                <a:ea typeface="Calibri" pitchFamily="34" charset="0"/>
                <a:cs typeface="Andalus" pitchFamily="18" charset="-78"/>
              </a:rPr>
              <a:t>Composantes du jardin</a:t>
            </a:r>
            <a:r>
              <a:rPr lang="fr-FR" sz="2800" b="1" u="sng" dirty="0" smtClean="0">
                <a:solidFill>
                  <a:schemeClr val="tx1"/>
                </a:solidFill>
                <a:ea typeface="Calibri" pitchFamily="34" charset="0"/>
                <a:cs typeface="Andalus" pitchFamily="18" charset="-78"/>
              </a:rPr>
              <a:t> </a:t>
            </a:r>
            <a:endParaRPr lang="fr-FR" sz="2800" b="1"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5" descr="Versailles Castle France">
            <a:hlinkClick r:id="rId2"/>
          </p:cNvPr>
          <p:cNvPicPr>
            <a:picLocks noChangeAspect="1" noChangeArrowheads="1"/>
          </p:cNvPicPr>
          <p:nvPr/>
        </p:nvPicPr>
        <p:blipFill>
          <a:blip r:embed="rId3" cstate="print"/>
          <a:srcRect/>
          <a:stretch>
            <a:fillRect/>
          </a:stretch>
        </p:blipFill>
        <p:spPr bwMode="auto">
          <a:xfrm>
            <a:off x="0" y="0"/>
            <a:ext cx="9060162" cy="6809308"/>
          </a:xfrm>
          <a:prstGeom prst="rect">
            <a:avLst/>
          </a:prstGeom>
          <a:noFill/>
          <a:ln w="9525">
            <a:noFill/>
            <a:miter lim="800000"/>
            <a:headEnd/>
            <a:tailEnd/>
          </a:ln>
        </p:spPr>
      </p:pic>
      <p:sp>
        <p:nvSpPr>
          <p:cNvPr id="3" name="Espace réservé du contenu 2"/>
          <p:cNvSpPr>
            <a:spLocks noGrp="1"/>
          </p:cNvSpPr>
          <p:nvPr>
            <p:ph sz="half" idx="4294967295"/>
          </p:nvPr>
        </p:nvSpPr>
        <p:spPr>
          <a:xfrm>
            <a:off x="395536" y="260648"/>
            <a:ext cx="3643064" cy="576064"/>
          </a:xfrm>
        </p:spPr>
        <p:style>
          <a:lnRef idx="0">
            <a:schemeClr val="accent5"/>
          </a:lnRef>
          <a:fillRef idx="3">
            <a:schemeClr val="accent5"/>
          </a:fillRef>
          <a:effectRef idx="3">
            <a:schemeClr val="accent5"/>
          </a:effectRef>
          <a:fontRef idx="minor">
            <a:schemeClr val="lt1"/>
          </a:fontRef>
        </p:style>
        <p:txBody>
          <a:bodyPr>
            <a:noAutofit/>
          </a:bodyPr>
          <a:lstStyle/>
          <a:p>
            <a:pPr marL="0" lvl="0" indent="0" algn="ctr" fontAlgn="base">
              <a:spcBef>
                <a:spcPct val="0"/>
              </a:spcBef>
              <a:spcAft>
                <a:spcPct val="0"/>
              </a:spcAft>
              <a:buNone/>
            </a:pPr>
            <a:r>
              <a:rPr lang="fr-FR" sz="2400" b="1" i="1" dirty="0" smtClean="0">
                <a:solidFill>
                  <a:srgbClr val="7030A0"/>
                </a:solidFill>
                <a:latin typeface="Andalus" pitchFamily="18" charset="-78"/>
                <a:ea typeface="Calibri" pitchFamily="34" charset="0"/>
                <a:cs typeface="Andalus" pitchFamily="18" charset="-78"/>
              </a:rPr>
              <a:t> </a:t>
            </a:r>
            <a:r>
              <a:rPr lang="fr-FR" sz="2400" b="1" i="1" u="sng" dirty="0" smtClean="0"/>
              <a:t>Fontaine de Neptune :</a:t>
            </a:r>
            <a:endParaRPr lang="fr-FR" sz="2400" b="1" i="1" dirty="0" smtClean="0"/>
          </a:p>
          <a:p>
            <a:endParaRPr lang="fr-FR" sz="2400" dirty="0"/>
          </a:p>
        </p:txBody>
      </p:sp>
      <p:sp>
        <p:nvSpPr>
          <p:cNvPr id="4" name="Espace réservé du contenu 3"/>
          <p:cNvSpPr>
            <a:spLocks noGrp="1"/>
          </p:cNvSpPr>
          <p:nvPr>
            <p:ph sz="half" idx="4294967295"/>
          </p:nvPr>
        </p:nvSpPr>
        <p:spPr>
          <a:xfrm>
            <a:off x="6084168" y="332657"/>
            <a:ext cx="3059832" cy="504055"/>
          </a:xfrm>
        </p:spPr>
        <p:style>
          <a:lnRef idx="0">
            <a:schemeClr val="accent5"/>
          </a:lnRef>
          <a:fillRef idx="3">
            <a:schemeClr val="accent5"/>
          </a:fillRef>
          <a:effectRef idx="3">
            <a:schemeClr val="accent5"/>
          </a:effectRef>
          <a:fontRef idx="minor">
            <a:schemeClr val="lt1"/>
          </a:fontRef>
        </p:style>
        <p:txBody>
          <a:bodyPr/>
          <a:lstStyle/>
          <a:p>
            <a:pPr algn="ctr">
              <a:buNone/>
            </a:pPr>
            <a:r>
              <a:rPr lang="fr-FR" sz="2400" b="1" i="1" u="sng" dirty="0" smtClean="0"/>
              <a:t> Le bassin du dragon :</a:t>
            </a:r>
            <a:endParaRPr lang="fr-FR" sz="2400" b="1" i="1" dirty="0" smtClean="0"/>
          </a:p>
          <a:p>
            <a:pPr>
              <a:buNone/>
            </a:pPr>
            <a:endParaRPr lang="fr-FR" dirty="0"/>
          </a:p>
        </p:txBody>
      </p:sp>
      <p:pic>
        <p:nvPicPr>
          <p:cNvPr id="5" name="Image 4" descr="http://jardinversailles.voila.net/images/neptune.jpg"/>
          <p:cNvPicPr/>
          <p:nvPr/>
        </p:nvPicPr>
        <p:blipFill>
          <a:blip r:embed="rId4" cstate="print"/>
          <a:srcRect/>
          <a:stretch>
            <a:fillRect/>
          </a:stretch>
        </p:blipFill>
        <p:spPr bwMode="auto">
          <a:xfrm>
            <a:off x="0" y="3573016"/>
            <a:ext cx="2211800" cy="22276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Image 5" descr="http://jardinversailles.voila.net/images/planneptune.jpg"/>
          <p:cNvPicPr/>
          <p:nvPr/>
        </p:nvPicPr>
        <p:blipFill>
          <a:blip r:embed="rId5" cstate="print"/>
          <a:srcRect/>
          <a:stretch>
            <a:fillRect/>
          </a:stretch>
        </p:blipFill>
        <p:spPr bwMode="auto">
          <a:xfrm rot="685434">
            <a:off x="2339752" y="3933056"/>
            <a:ext cx="2016224" cy="252027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cxnSp>
        <p:nvCxnSpPr>
          <p:cNvPr id="8" name="Connecteur droit avec flèche 7"/>
          <p:cNvCxnSpPr/>
          <p:nvPr/>
        </p:nvCxnSpPr>
        <p:spPr>
          <a:xfrm>
            <a:off x="1691680" y="5157192"/>
            <a:ext cx="1872208" cy="10081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10" name="Image 9" descr="http://jardinversailles.voila.net/images/dragon.jpg"/>
          <p:cNvPicPr/>
          <p:nvPr/>
        </p:nvPicPr>
        <p:blipFill>
          <a:blip r:embed="rId6" cstate="print"/>
          <a:srcRect/>
          <a:stretch>
            <a:fillRect/>
          </a:stretch>
        </p:blipFill>
        <p:spPr bwMode="auto">
          <a:xfrm>
            <a:off x="6876256" y="3717032"/>
            <a:ext cx="2267744" cy="223224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Image 10" descr="http://jardinversailles.voila.net/images/plandragon.jpg"/>
          <p:cNvPicPr/>
          <p:nvPr/>
        </p:nvPicPr>
        <p:blipFill>
          <a:blip r:embed="rId7" cstate="print"/>
          <a:srcRect/>
          <a:stretch>
            <a:fillRect/>
          </a:stretch>
        </p:blipFill>
        <p:spPr bwMode="auto">
          <a:xfrm rot="20947823">
            <a:off x="4851263" y="4016293"/>
            <a:ext cx="1872577" cy="23762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13" name="Connecteur droit avec flèche 12"/>
          <p:cNvCxnSpPr/>
          <p:nvPr/>
        </p:nvCxnSpPr>
        <p:spPr>
          <a:xfrm flipH="1">
            <a:off x="6660232" y="5229200"/>
            <a:ext cx="1008112" cy="49892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5" name="Rectangle 14"/>
          <p:cNvSpPr/>
          <p:nvPr/>
        </p:nvSpPr>
        <p:spPr>
          <a:xfrm>
            <a:off x="4716016" y="836712"/>
            <a:ext cx="4427984" cy="2376264"/>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lvl="0" indent="449263" fontAlgn="base">
              <a:spcBef>
                <a:spcPct val="0"/>
              </a:spcBef>
              <a:spcAft>
                <a:spcPct val="0"/>
              </a:spcAft>
            </a:pPr>
            <a:r>
              <a:rPr lang="fr-FR" sz="2000" dirty="0" smtClean="0">
                <a:solidFill>
                  <a:schemeClr val="bg1"/>
                </a:solidFill>
                <a:ea typeface="Calibri" pitchFamily="34" charset="0"/>
                <a:cs typeface="Times New Roman" pitchFamily="18" charset="0"/>
              </a:rPr>
              <a:t>Il a été créé par les frères </a:t>
            </a:r>
            <a:r>
              <a:rPr lang="fr-FR" sz="2000" dirty="0" err="1" smtClean="0">
                <a:solidFill>
                  <a:schemeClr val="bg1"/>
                </a:solidFill>
                <a:ea typeface="Calibri" pitchFamily="34" charset="0"/>
                <a:cs typeface="Times New Roman" pitchFamily="18" charset="0"/>
              </a:rPr>
              <a:t>Marsy</a:t>
            </a:r>
            <a:r>
              <a:rPr lang="fr-FR" sz="2000" dirty="0" smtClean="0">
                <a:solidFill>
                  <a:schemeClr val="bg1"/>
                </a:solidFill>
                <a:ea typeface="Calibri" pitchFamily="34" charset="0"/>
                <a:cs typeface="Times New Roman" pitchFamily="18" charset="0"/>
              </a:rPr>
              <a:t> en 1667. La fontaine représente le serpent Python encerclé par des Cupidons armés d'arcs et de flèches chevauchant des cygnes. Le jet d'eau sortant de la bouche du dragon atteint 27 mètres de haut, le plus grand du parc.</a:t>
            </a:r>
            <a:endParaRPr lang="fr-FR" sz="2000" dirty="0" smtClean="0">
              <a:solidFill>
                <a:schemeClr val="bg1"/>
              </a:solidFill>
              <a:cs typeface="Arial" pitchFamily="34" charset="0"/>
            </a:endParaRPr>
          </a:p>
        </p:txBody>
      </p:sp>
      <p:sp>
        <p:nvSpPr>
          <p:cNvPr id="16" name="Rectangle 15"/>
          <p:cNvSpPr/>
          <p:nvPr/>
        </p:nvSpPr>
        <p:spPr>
          <a:xfrm>
            <a:off x="-36512" y="836712"/>
            <a:ext cx="4608512" cy="2304256"/>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fr-FR" sz="2000" dirty="0" smtClean="0"/>
              <a:t>La fontaine de Neptune représente le dieu des mers et des océans sa construction a durée plus d’un </a:t>
            </a:r>
            <a:r>
              <a:rPr lang="fr-FR" sz="2000" dirty="0" err="1" smtClean="0"/>
              <a:t>siécle,le</a:t>
            </a:r>
            <a:r>
              <a:rPr lang="fr-FR" sz="2000" dirty="0" smtClean="0"/>
              <a:t> premier a lui envisager la forme circulaire est le Notre, il est doté de 22 jets d’eau qui sortent du milieu du bassin par les vases ornés d’animaux marins ces jets forment 99 effets spéciaux.</a:t>
            </a:r>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6">
                                            <p:bg/>
                                          </p:spTgt>
                                        </p:tgtEl>
                                        <p:attrNameLst>
                                          <p:attrName>style.visibility</p:attrName>
                                        </p:attrNameLst>
                                      </p:cBhvr>
                                      <p:to>
                                        <p:strVal val="visible"/>
                                      </p:to>
                                    </p:set>
                                    <p:animEffect transition="in" filter="wipe(down)">
                                      <p:cBhvr>
                                        <p:cTn id="15" dur="500"/>
                                        <p:tgtEl>
                                          <p:spTgt spid="16">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xEl>
                                              <p:pRg st="0" end="0"/>
                                            </p:txEl>
                                          </p:spTgt>
                                        </p:tgtEl>
                                        <p:attrNameLst>
                                          <p:attrName>style.visibility</p:attrName>
                                        </p:attrNameLst>
                                      </p:cBhvr>
                                      <p:to>
                                        <p:strVal val="visible"/>
                                      </p:to>
                                    </p:set>
                                    <p:animEffect transition="in" filter="wipe(down)">
                                      <p:cBhvr>
                                        <p:cTn id="18" dur="500"/>
                                        <p:tgtEl>
                                          <p:spTgt spid="1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animEffect transition="in" filter="fade">
                                      <p:cBhvr>
                                        <p:cTn id="39" dur="2000"/>
                                        <p:tgtEl>
                                          <p:spTgt spid="4">
                                            <p:bg/>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20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5">
                                            <p:bg/>
                                          </p:spTgt>
                                        </p:tgtEl>
                                        <p:attrNameLst>
                                          <p:attrName>style.visibility</p:attrName>
                                        </p:attrNameLst>
                                      </p:cBhvr>
                                      <p:to>
                                        <p:strVal val="visible"/>
                                      </p:to>
                                    </p:set>
                                    <p:animEffect transition="in" filter="wipe(down)">
                                      <p:cBhvr>
                                        <p:cTn id="47" dur="500"/>
                                        <p:tgtEl>
                                          <p:spTgt spid="15">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5">
                                            <p:txEl>
                                              <p:pRg st="0" end="0"/>
                                            </p:txEl>
                                          </p:spTgt>
                                        </p:tgtEl>
                                        <p:attrNameLst>
                                          <p:attrName>style.visibility</p:attrName>
                                        </p:attrNameLst>
                                      </p:cBhvr>
                                      <p:to>
                                        <p:strVal val="visible"/>
                                      </p:to>
                                    </p:set>
                                    <p:animEffect transition="in" filter="wipe(down)">
                                      <p:cBhvr>
                                        <p:cTn id="50" dur="500"/>
                                        <p:tgtEl>
                                          <p:spTgt spid="15">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15" grpId="0" build="allAtOnce" animBg="1"/>
      <p:bldP spid="16" grpId="0" build="allAtOnce"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5" descr="Versailles Castle France">
            <a:hlinkClick r:id="rId2"/>
          </p:cNvPr>
          <p:cNvPicPr>
            <a:picLocks noChangeAspect="1" noChangeArrowheads="1"/>
          </p:cNvPicPr>
          <p:nvPr/>
        </p:nvPicPr>
        <p:blipFill>
          <a:blip r:embed="rId3" cstate="print"/>
          <a:srcRect/>
          <a:stretch>
            <a:fillRect/>
          </a:stretch>
        </p:blipFill>
        <p:spPr bwMode="auto">
          <a:xfrm>
            <a:off x="0" y="0"/>
            <a:ext cx="9060162" cy="6809308"/>
          </a:xfrm>
          <a:prstGeom prst="rect">
            <a:avLst/>
          </a:prstGeom>
          <a:noFill/>
          <a:ln w="9525">
            <a:noFill/>
            <a:miter lim="800000"/>
            <a:headEnd/>
            <a:tailEnd/>
          </a:ln>
        </p:spPr>
      </p:pic>
      <p:sp>
        <p:nvSpPr>
          <p:cNvPr id="3" name="Espace réservé du contenu 2"/>
          <p:cNvSpPr>
            <a:spLocks noGrp="1"/>
          </p:cNvSpPr>
          <p:nvPr>
            <p:ph sz="half" idx="1"/>
          </p:nvPr>
        </p:nvSpPr>
        <p:spPr>
          <a:xfrm>
            <a:off x="1403648" y="548681"/>
            <a:ext cx="2736304" cy="360039"/>
          </a:xfrm>
        </p:spPr>
        <p:style>
          <a:lnRef idx="0">
            <a:schemeClr val="accent5"/>
          </a:lnRef>
          <a:fillRef idx="3">
            <a:schemeClr val="accent5"/>
          </a:fillRef>
          <a:effectRef idx="3">
            <a:schemeClr val="accent5"/>
          </a:effectRef>
          <a:fontRef idx="minor">
            <a:schemeClr val="lt1"/>
          </a:fontRef>
        </p:style>
        <p:txBody>
          <a:bodyPr>
            <a:normAutofit fontScale="85000" lnSpcReduction="20000"/>
          </a:bodyPr>
          <a:lstStyle/>
          <a:p>
            <a:pPr algn="ctr">
              <a:buNone/>
            </a:pPr>
            <a:r>
              <a:rPr lang="fr-FR" sz="2600" b="1" i="1" u="sng" dirty="0" smtClean="0"/>
              <a:t>Les Parterres d'eau :</a:t>
            </a:r>
          </a:p>
          <a:p>
            <a:pPr algn="ctr">
              <a:buNone/>
            </a:pPr>
            <a:endParaRPr lang="fr-FR" sz="1400" u="sng" dirty="0" smtClean="0"/>
          </a:p>
          <a:p>
            <a:pPr algn="ctr">
              <a:buNone/>
            </a:pPr>
            <a:endParaRPr lang="fr-FR" sz="1400" u="sng" dirty="0" smtClean="0"/>
          </a:p>
          <a:p>
            <a:pPr algn="ctr">
              <a:buNone/>
            </a:pPr>
            <a:endParaRPr lang="fr-FR" sz="1400" dirty="0" smtClean="0"/>
          </a:p>
          <a:p>
            <a:pPr>
              <a:buNone/>
            </a:pPr>
            <a:endParaRPr lang="fr-FR" dirty="0"/>
          </a:p>
        </p:txBody>
      </p:sp>
      <p:sp>
        <p:nvSpPr>
          <p:cNvPr id="4" name="Espace réservé du contenu 3"/>
          <p:cNvSpPr>
            <a:spLocks noGrp="1"/>
          </p:cNvSpPr>
          <p:nvPr>
            <p:ph sz="half" idx="2"/>
          </p:nvPr>
        </p:nvSpPr>
        <p:spPr>
          <a:xfrm>
            <a:off x="5652120" y="571481"/>
            <a:ext cx="2088232" cy="409247"/>
          </a:xfrm>
        </p:spPr>
        <p:style>
          <a:lnRef idx="0">
            <a:schemeClr val="accent5"/>
          </a:lnRef>
          <a:fillRef idx="3">
            <a:schemeClr val="accent5"/>
          </a:fillRef>
          <a:effectRef idx="3">
            <a:schemeClr val="accent5"/>
          </a:effectRef>
          <a:fontRef idx="minor">
            <a:schemeClr val="lt1"/>
          </a:fontRef>
        </p:style>
        <p:txBody>
          <a:bodyPr>
            <a:normAutofit fontScale="85000" lnSpcReduction="20000"/>
          </a:bodyPr>
          <a:lstStyle/>
          <a:p>
            <a:pPr algn="ctr">
              <a:buNone/>
            </a:pPr>
            <a:r>
              <a:rPr lang="fr-FR" sz="2600" b="1" i="1" u="sng" dirty="0" smtClean="0"/>
              <a:t>L'Orangerie </a:t>
            </a:r>
            <a:r>
              <a:rPr lang="fr-FR" sz="1200" u="sng" dirty="0" smtClean="0"/>
              <a:t>:</a:t>
            </a:r>
            <a:endParaRPr lang="fr-FR" sz="1200" dirty="0" smtClean="0"/>
          </a:p>
          <a:p>
            <a:pPr>
              <a:buNone/>
            </a:pPr>
            <a:endParaRPr lang="fr-FR" dirty="0"/>
          </a:p>
        </p:txBody>
      </p:sp>
      <p:pic>
        <p:nvPicPr>
          <p:cNvPr id="7" name="Image 6" descr="http://jardinversailles.voila.net/images/parterre.jpg"/>
          <p:cNvPicPr/>
          <p:nvPr/>
        </p:nvPicPr>
        <p:blipFill>
          <a:blip r:embed="rId4" cstate="print"/>
          <a:srcRect/>
          <a:stretch>
            <a:fillRect/>
          </a:stretch>
        </p:blipFill>
        <p:spPr bwMode="auto">
          <a:xfrm>
            <a:off x="0" y="3356992"/>
            <a:ext cx="2000264" cy="27146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Image 7" descr="http://jardinversailles.voila.net/images/planparterre.jpg"/>
          <p:cNvPicPr/>
          <p:nvPr/>
        </p:nvPicPr>
        <p:blipFill>
          <a:blip r:embed="rId5" cstate="print"/>
          <a:srcRect/>
          <a:stretch>
            <a:fillRect/>
          </a:stretch>
        </p:blipFill>
        <p:spPr bwMode="auto">
          <a:xfrm rot="753748">
            <a:off x="2202623" y="3479612"/>
            <a:ext cx="2113753" cy="294451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cxnSp>
        <p:nvCxnSpPr>
          <p:cNvPr id="10" name="Connecteur droit avec flèche 9"/>
          <p:cNvCxnSpPr/>
          <p:nvPr/>
        </p:nvCxnSpPr>
        <p:spPr>
          <a:xfrm>
            <a:off x="1907704" y="5013176"/>
            <a:ext cx="1138448" cy="71723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1" name="Rectangle 10"/>
          <p:cNvSpPr/>
          <p:nvPr/>
        </p:nvSpPr>
        <p:spPr>
          <a:xfrm>
            <a:off x="639489" y="966207"/>
            <a:ext cx="3500463" cy="2246769"/>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fr-FR" sz="2000" dirty="0" smtClean="0"/>
              <a:t>Le parterre d'eau est situé devant la façade principale du Château afin de la mettre en valeur. De nombreuses statues de dieux et de déesses ornent les bords de ces deux grands bassins. </a:t>
            </a:r>
            <a:endParaRPr lang="fr-FR" sz="2000" dirty="0"/>
          </a:p>
        </p:txBody>
      </p:sp>
      <p:pic>
        <p:nvPicPr>
          <p:cNvPr id="13" name="Image 12" descr="http://jardinversailles.voila.net/images/orangerie.jpg"/>
          <p:cNvPicPr/>
          <p:nvPr/>
        </p:nvPicPr>
        <p:blipFill>
          <a:blip r:embed="rId6" cstate="print"/>
          <a:srcRect/>
          <a:stretch>
            <a:fillRect/>
          </a:stretch>
        </p:blipFill>
        <p:spPr bwMode="auto">
          <a:xfrm>
            <a:off x="7286612" y="3429000"/>
            <a:ext cx="1857388" cy="26432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4" name="Image 13" descr="http://jardinversailles.voila.net/images/planorangerie.jpg"/>
          <p:cNvPicPr/>
          <p:nvPr/>
        </p:nvPicPr>
        <p:blipFill>
          <a:blip r:embed="rId7" cstate="print"/>
          <a:srcRect/>
          <a:stretch>
            <a:fillRect/>
          </a:stretch>
        </p:blipFill>
        <p:spPr bwMode="auto">
          <a:xfrm rot="20857999">
            <a:off x="4987481" y="3524143"/>
            <a:ext cx="1857389" cy="27363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2529" name="Rectangle 1"/>
          <p:cNvSpPr>
            <a:spLocks noChangeArrowheads="1"/>
          </p:cNvSpPr>
          <p:nvPr/>
        </p:nvSpPr>
        <p:spPr bwMode="auto">
          <a:xfrm>
            <a:off x="5357819" y="874455"/>
            <a:ext cx="3571900" cy="255454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476375" algn="l"/>
              </a:tabLst>
            </a:pP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L'Orangerie </a:t>
            </a:r>
            <a:r>
              <a:rPr kumimoji="0" lang="fr-FR" sz="2000" b="0" i="0" u="none" strike="noStrike" cap="none" normalizeH="0" baseline="0" dirty="0" smtClean="0">
                <a:ln>
                  <a:noFill/>
                </a:ln>
                <a:solidFill>
                  <a:schemeClr val="bg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tait, au temps de Louis XIV, une grande r</a:t>
            </a:r>
            <a:r>
              <a:rPr kumimoji="0" lang="fr-FR" sz="2000" b="0" i="0" u="none" strike="noStrike" cap="none" normalizeH="0" baseline="0" dirty="0" smtClean="0">
                <a:ln>
                  <a:noFill/>
                </a:ln>
                <a:solidFill>
                  <a:schemeClr val="bg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serve de plantes et d'animaux rares et exotiques. Elle </a:t>
            </a:r>
            <a:r>
              <a:rPr kumimoji="0" lang="fr-FR" sz="2000" b="0" i="0" u="none" strike="noStrike" cap="none" normalizeH="0" baseline="0" dirty="0" smtClean="0">
                <a:ln>
                  <a:noFill/>
                </a:ln>
                <a:solidFill>
                  <a:schemeClr val="bg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tait d</a:t>
            </a:r>
            <a:r>
              <a:rPr kumimoji="0" lang="fr-FR" sz="2000" b="0" i="0" u="none" strike="noStrike" cap="none" normalizeH="0" baseline="0" dirty="0" smtClean="0">
                <a:ln>
                  <a:noFill/>
                </a:ln>
                <a:solidFill>
                  <a:schemeClr val="bg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cor</a:t>
            </a:r>
            <a:r>
              <a:rPr kumimoji="0" lang="fr-FR" sz="2000" b="0" i="0" u="none" strike="noStrike" cap="none" normalizeH="0" baseline="0" dirty="0" smtClean="0">
                <a:ln>
                  <a:noFill/>
                </a:ln>
                <a:solidFill>
                  <a:schemeClr val="bg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e de sculptures de bronze et de marbre. On y trouve aujourd'hui 690 citronniers, 63 grenadiers et 170 palmiers</a:t>
            </a:r>
            <a:r>
              <a:rPr kumimoji="0" lang="fr-FR" sz="14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a:t>
            </a:r>
            <a:endParaRPr kumimoji="0" lang="fr-FR" sz="1400" b="0" i="0" u="none" strike="noStrike" cap="none" normalizeH="0" baseline="0" dirty="0" smtClean="0">
              <a:ln>
                <a:noFill/>
              </a:ln>
              <a:solidFill>
                <a:schemeClr val="bg1"/>
              </a:solidFill>
              <a:effectLst/>
              <a:latin typeface="Arial" pitchFamily="34" charset="0"/>
              <a:cs typeface="Arial" pitchFamily="34" charset="0"/>
            </a:endParaRPr>
          </a:p>
        </p:txBody>
      </p:sp>
      <p:cxnSp>
        <p:nvCxnSpPr>
          <p:cNvPr id="17" name="Connecteur droit avec flèche 16"/>
          <p:cNvCxnSpPr/>
          <p:nvPr/>
        </p:nvCxnSpPr>
        <p:spPr>
          <a:xfrm flipH="1">
            <a:off x="5724128" y="5085184"/>
            <a:ext cx="1584176" cy="86409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bg/>
                                          </p:spTgt>
                                        </p:tgtEl>
                                        <p:attrNameLst>
                                          <p:attrName>style.visibility</p:attrName>
                                        </p:attrNameLst>
                                      </p:cBhvr>
                                      <p:to>
                                        <p:strVal val="visible"/>
                                      </p:to>
                                    </p:set>
                                    <p:animEffect transition="in" filter="wipe(down)">
                                      <p:cBhvr>
                                        <p:cTn id="15" dur="500"/>
                                        <p:tgtEl>
                                          <p:spTgt spid="11">
                                            <p:bg/>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Effect transition="in" filter="wipe(down)">
                                      <p:cBhvr>
                                        <p:cTn id="18" dur="500"/>
                                        <p:tgtEl>
                                          <p:spTgt spid="11">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bg/>
                                          </p:spTgt>
                                        </p:tgtEl>
                                        <p:attrNameLst>
                                          <p:attrName>style.visibility</p:attrName>
                                        </p:attrNameLst>
                                      </p:cBhvr>
                                      <p:to>
                                        <p:strVal val="visible"/>
                                      </p:to>
                                    </p:set>
                                    <p:animEffect transition="in" filter="fade">
                                      <p:cBhvr>
                                        <p:cTn id="39" dur="2000"/>
                                        <p:tgtEl>
                                          <p:spTgt spid="4">
                                            <p:bg/>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fade">
                                      <p:cBhvr>
                                        <p:cTn id="42" dur="20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2529">
                                            <p:bg/>
                                          </p:spTgt>
                                        </p:tgtEl>
                                        <p:attrNameLst>
                                          <p:attrName>style.visibility</p:attrName>
                                        </p:attrNameLst>
                                      </p:cBhvr>
                                      <p:to>
                                        <p:strVal val="visible"/>
                                      </p:to>
                                    </p:set>
                                    <p:animEffect transition="in" filter="wipe(down)">
                                      <p:cBhvr>
                                        <p:cTn id="47" dur="500"/>
                                        <p:tgtEl>
                                          <p:spTgt spid="22529">
                                            <p:bg/>
                                          </p:spTgt>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2529">
                                            <p:txEl>
                                              <p:pRg st="0" end="0"/>
                                            </p:txEl>
                                          </p:spTgt>
                                        </p:tgtEl>
                                        <p:attrNameLst>
                                          <p:attrName>style.visibility</p:attrName>
                                        </p:attrNameLst>
                                      </p:cBhvr>
                                      <p:to>
                                        <p:strVal val="visible"/>
                                      </p:to>
                                    </p:set>
                                    <p:animEffect transition="in" filter="wipe(down)">
                                      <p:cBhvr>
                                        <p:cTn id="50" dur="500"/>
                                        <p:tgtEl>
                                          <p:spTgt spid="22529">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11" grpId="0" build="allAtOnce" animBg="1"/>
      <p:bldP spid="22529" grpId="0" build="allAtOnce"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1" y="1"/>
            <a:ext cx="4357687" cy="68326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r>
              <a:rPr kumimoji="0" lang="fr-FR" sz="1400" b="0"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La pi</a:t>
            </a:r>
            <a:r>
              <a:rPr kumimoji="0" lang="fr-FR" sz="1400" b="0" i="0" u="sng" strike="noStrike" cap="none" normalizeH="0" baseline="0" dirty="0" smtClean="0">
                <a:ln>
                  <a:noFill/>
                </a:ln>
                <a:solidFill>
                  <a:srgbClr val="FF0000"/>
                </a:solidFill>
                <a:effectLst/>
                <a:latin typeface="Calibri"/>
                <a:ea typeface="Calibri" pitchFamily="34" charset="0"/>
                <a:cs typeface="Times New Roman" pitchFamily="18" charset="0"/>
              </a:rPr>
              <a:t>è</a:t>
            </a:r>
            <a:r>
              <a:rPr kumimoji="0" lang="fr-FR" sz="1400" b="0"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ce d'eau des Suisses</a:t>
            </a:r>
            <a:r>
              <a:rPr kumimoji="0" lang="fr-FR" sz="1400" b="0" i="0" u="sng" strike="noStrike" cap="none" normalizeH="0" baseline="0" dirty="0" smtClean="0">
                <a:ln>
                  <a:noFill/>
                </a:ln>
                <a:solidFill>
                  <a:srgbClr val="FF0000"/>
                </a:solidFill>
                <a:effectLst/>
                <a:latin typeface="Calibri"/>
                <a:ea typeface="Calibri" pitchFamily="34" charset="0"/>
                <a:cs typeface="Times New Roman" pitchFamily="18" charset="0"/>
              </a:rPr>
              <a:t> </a:t>
            </a:r>
            <a:r>
              <a:rPr kumimoji="0" lang="fr-FR" sz="1400" b="0"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lang="fr-FR" sz="1400" u="sng" dirty="0" smtClean="0">
              <a:solidFill>
                <a:srgbClr val="FF0000"/>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400" b="0" i="0" u="sng"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tab pos="1476375"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Image 2" descr="http://jardinversailles.voila.net/images/suisses.jpg"/>
          <p:cNvPicPr/>
          <p:nvPr/>
        </p:nvPicPr>
        <p:blipFill>
          <a:blip r:embed="rId2" cstate="print"/>
          <a:srcRect/>
          <a:stretch>
            <a:fillRect/>
          </a:stretch>
        </p:blipFill>
        <p:spPr bwMode="auto">
          <a:xfrm>
            <a:off x="214283" y="928671"/>
            <a:ext cx="2000264" cy="2928958"/>
          </a:xfrm>
          <a:prstGeom prst="rect">
            <a:avLst/>
          </a:prstGeom>
          <a:noFill/>
          <a:ln w="9525">
            <a:noFill/>
            <a:miter lim="800000"/>
            <a:headEnd/>
            <a:tailEnd/>
          </a:ln>
        </p:spPr>
      </p:pic>
      <p:pic>
        <p:nvPicPr>
          <p:cNvPr id="4" name="Image 3" descr="http://jardinversailles.voila.net/images/plansuisses.jpg"/>
          <p:cNvPicPr/>
          <p:nvPr/>
        </p:nvPicPr>
        <p:blipFill>
          <a:blip r:embed="rId3" cstate="print"/>
          <a:srcRect/>
          <a:stretch>
            <a:fillRect/>
          </a:stretch>
        </p:blipFill>
        <p:spPr bwMode="auto">
          <a:xfrm>
            <a:off x="2357423" y="928671"/>
            <a:ext cx="2000264" cy="2928958"/>
          </a:xfrm>
          <a:prstGeom prst="rect">
            <a:avLst/>
          </a:prstGeom>
          <a:noFill/>
          <a:ln w="9525">
            <a:noFill/>
            <a:miter lim="800000"/>
            <a:headEnd/>
            <a:tailEnd/>
          </a:ln>
        </p:spPr>
      </p:pic>
      <p:cxnSp>
        <p:nvCxnSpPr>
          <p:cNvPr id="7" name="Connecteur droit avec flèche 6"/>
          <p:cNvCxnSpPr/>
          <p:nvPr/>
        </p:nvCxnSpPr>
        <p:spPr>
          <a:xfrm rot="16200000" flipH="1">
            <a:off x="1357290" y="2214554"/>
            <a:ext cx="1214446" cy="92869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3554" name="Rectangle 2"/>
          <p:cNvSpPr>
            <a:spLocks noChangeArrowheads="1"/>
          </p:cNvSpPr>
          <p:nvPr/>
        </p:nvSpPr>
        <p:spPr bwMode="auto">
          <a:xfrm>
            <a:off x="285720" y="4357695"/>
            <a:ext cx="400052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095375" algn="l"/>
              </a:tabLst>
            </a:pP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pi</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ce d'eau des Suisses est un bassin de 16 hectares situ</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proximit</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l'Orangerie. Il fut creus</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 la Garde Suisse, d'o</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ù</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son nom.</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23555" name="Rectangle 3"/>
          <p:cNvSpPr>
            <a:spLocks noChangeArrowheads="1"/>
          </p:cNvSpPr>
          <p:nvPr/>
        </p:nvSpPr>
        <p:spPr bwMode="auto">
          <a:xfrm>
            <a:off x="5357818" y="428605"/>
            <a:ext cx="292892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095375" algn="l"/>
              </a:tabLst>
            </a:pPr>
            <a:r>
              <a:rPr kumimoji="0" lang="fr-FR" sz="1400" b="0" i="0" u="sng" strike="noStrike" cap="none" normalizeH="0" baseline="0" dirty="0" smtClean="0">
                <a:ln>
                  <a:noFill/>
                </a:ln>
                <a:solidFill>
                  <a:srgbClr val="FF0000"/>
                </a:solidFill>
                <a:effectLst/>
                <a:latin typeface="Andalus" pitchFamily="18" charset="-78"/>
                <a:ea typeface="Calibri" pitchFamily="34" charset="0"/>
                <a:cs typeface="Andalus" pitchFamily="18" charset="-78"/>
              </a:rPr>
              <a:t>Bassin de Latone</a:t>
            </a:r>
            <a:r>
              <a:rPr kumimoji="0" lang="fr-FR" sz="1400" b="0" i="0" u="sng" strike="noStrike" cap="none" normalizeH="0" baseline="0" dirty="0" smtClean="0">
                <a:ln>
                  <a:noFill/>
                </a:ln>
                <a:solidFill>
                  <a:srgbClr val="FF0000"/>
                </a:solidFill>
                <a:effectLst/>
                <a:latin typeface="Calibri"/>
                <a:ea typeface="Calibri" pitchFamily="34" charset="0"/>
                <a:cs typeface="Andalus" pitchFamily="18" charset="-78"/>
              </a:rPr>
              <a:t> </a:t>
            </a:r>
            <a:r>
              <a:rPr kumimoji="0" lang="fr-FR" sz="1400" b="0" i="0" u="sng" strike="noStrike" cap="none" normalizeH="0" baseline="0" dirty="0" smtClean="0">
                <a:ln>
                  <a:noFill/>
                </a:ln>
                <a:solidFill>
                  <a:srgbClr val="FF0000"/>
                </a:solidFill>
                <a:effectLst/>
                <a:latin typeface="Andalus" pitchFamily="18" charset="-78"/>
                <a:ea typeface="Calibri" pitchFamily="34" charset="0"/>
                <a:cs typeface="Andalus" pitchFamily="18" charset="-78"/>
              </a:rPr>
              <a:t>:</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Image 10" descr="http://jardinversailles.voila.net/images/latone.jpg"/>
          <p:cNvPicPr/>
          <p:nvPr/>
        </p:nvPicPr>
        <p:blipFill>
          <a:blip r:embed="rId4" cstate="print"/>
          <a:srcRect/>
          <a:stretch>
            <a:fillRect/>
          </a:stretch>
        </p:blipFill>
        <p:spPr bwMode="auto">
          <a:xfrm>
            <a:off x="5072067" y="928671"/>
            <a:ext cx="1857388" cy="2928958"/>
          </a:xfrm>
          <a:prstGeom prst="rect">
            <a:avLst/>
          </a:prstGeom>
          <a:noFill/>
          <a:ln w="9525">
            <a:noFill/>
            <a:miter lim="800000"/>
            <a:headEnd/>
            <a:tailEnd/>
          </a:ln>
        </p:spPr>
      </p:pic>
      <p:pic>
        <p:nvPicPr>
          <p:cNvPr id="12" name="Image 11" descr="http://jardinversailles.voila.net/images/planlatone.jpg"/>
          <p:cNvPicPr/>
          <p:nvPr/>
        </p:nvPicPr>
        <p:blipFill>
          <a:blip r:embed="rId5" cstate="print"/>
          <a:srcRect/>
          <a:stretch>
            <a:fillRect/>
          </a:stretch>
        </p:blipFill>
        <p:spPr bwMode="auto">
          <a:xfrm>
            <a:off x="7143768" y="927145"/>
            <a:ext cx="1714512" cy="2949806"/>
          </a:xfrm>
          <a:prstGeom prst="rect">
            <a:avLst/>
          </a:prstGeom>
          <a:noFill/>
          <a:ln w="9525">
            <a:noFill/>
            <a:miter lim="800000"/>
            <a:headEnd/>
            <a:tailEnd/>
          </a:ln>
        </p:spPr>
      </p:pic>
      <p:cxnSp>
        <p:nvCxnSpPr>
          <p:cNvPr id="14" name="Connecteur droit avec flèche 13"/>
          <p:cNvCxnSpPr/>
          <p:nvPr/>
        </p:nvCxnSpPr>
        <p:spPr>
          <a:xfrm>
            <a:off x="6143637" y="2643182"/>
            <a:ext cx="1785951"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5" name="Rectangle 14"/>
          <p:cNvSpPr/>
          <p:nvPr/>
        </p:nvSpPr>
        <p:spPr>
          <a:xfrm>
            <a:off x="5000628" y="4071942"/>
            <a:ext cx="3643339" cy="1015663"/>
          </a:xfrm>
          <a:prstGeom prst="rect">
            <a:avLst/>
          </a:prstGeom>
        </p:spPr>
        <p:txBody>
          <a:bodyPr wrap="square">
            <a:spAutoFit/>
          </a:bodyPr>
          <a:lstStyle/>
          <a:p>
            <a:r>
              <a:rPr lang="fr-FR" dirty="0" smtClean="0"/>
              <a:t> </a:t>
            </a:r>
            <a:endParaRPr lang="fr-FR" sz="1400" dirty="0" smtClean="0"/>
          </a:p>
          <a:p>
            <a:r>
              <a:rPr lang="fr-FR" sz="1400" dirty="0" smtClean="0"/>
              <a:t>Cette gigantesque fontaine représente une jeune femme tenant ses enfants dans ses bras, entourée de grenouilles et de tortues.</a:t>
            </a:r>
            <a:endParaRPr lang="fr-FR"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785785" y="642919"/>
            <a:ext cx="2786051"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fr-FR" sz="1400" b="0" i="0" u="sng" strike="noStrike" cap="none" normalizeH="0" baseline="0" dirty="0" smtClean="0">
                <a:ln>
                  <a:noFill/>
                </a:ln>
                <a:solidFill>
                  <a:srgbClr val="FF0000"/>
                </a:solidFill>
                <a:effectLst/>
                <a:latin typeface="Andalus" pitchFamily="18" charset="-78"/>
                <a:ea typeface="Calibri" pitchFamily="34" charset="0"/>
                <a:cs typeface="Andalus" pitchFamily="18" charset="-78"/>
              </a:rPr>
              <a:t>Bassins des L</a:t>
            </a:r>
            <a:r>
              <a:rPr kumimoji="0" lang="fr-FR" sz="1400" b="0" i="0" u="sng" strike="noStrike" cap="none" normalizeH="0" baseline="0" dirty="0" smtClean="0">
                <a:ln>
                  <a:noFill/>
                </a:ln>
                <a:solidFill>
                  <a:srgbClr val="FF0000"/>
                </a:solidFill>
                <a:effectLst/>
                <a:latin typeface="Calibri"/>
                <a:ea typeface="Calibri" pitchFamily="34" charset="0"/>
                <a:cs typeface="Andalus" pitchFamily="18" charset="-78"/>
              </a:rPr>
              <a:t>é</a:t>
            </a:r>
            <a:r>
              <a:rPr kumimoji="0" lang="fr-FR" sz="1400" b="0" i="0" u="sng" strike="noStrike" cap="none" normalizeH="0" baseline="0" dirty="0" smtClean="0">
                <a:ln>
                  <a:noFill/>
                </a:ln>
                <a:solidFill>
                  <a:srgbClr val="FF0000"/>
                </a:solidFill>
                <a:effectLst/>
                <a:latin typeface="Andalus" pitchFamily="18" charset="-78"/>
                <a:ea typeface="Calibri" pitchFamily="34" charset="0"/>
                <a:cs typeface="Andalus" pitchFamily="18" charset="-78"/>
              </a:rPr>
              <a:t>zards</a:t>
            </a:r>
            <a:r>
              <a:rPr kumimoji="0" lang="fr-FR" sz="1400" b="0" i="0" u="sng" strike="noStrike" cap="none" normalizeH="0" baseline="0" dirty="0" smtClean="0">
                <a:ln>
                  <a:noFill/>
                </a:ln>
                <a:solidFill>
                  <a:srgbClr val="FF0000"/>
                </a:solidFill>
                <a:effectLst/>
                <a:latin typeface="Calibri"/>
                <a:ea typeface="Calibri" pitchFamily="34" charset="0"/>
                <a:cs typeface="Andalus" pitchFamily="18" charset="-78"/>
              </a:rPr>
              <a:t> </a:t>
            </a:r>
            <a:r>
              <a:rPr kumimoji="0" lang="fr-FR" sz="1400" b="0" i="0" u="sng" strike="noStrike" cap="none" normalizeH="0" baseline="0" dirty="0" smtClean="0">
                <a:ln>
                  <a:noFill/>
                </a:ln>
                <a:solidFill>
                  <a:srgbClr val="FF0000"/>
                </a:solidFill>
                <a:effectLst/>
                <a:latin typeface="Andalus" pitchFamily="18" charset="-78"/>
                <a:ea typeface="Calibri" pitchFamily="34" charset="0"/>
                <a:cs typeface="Andalus" pitchFamily="18" charset="-78"/>
              </a:rPr>
              <a:t>:</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Image 2" descr="http://jardinversailles.voila.net/images/lezards.jpg"/>
          <p:cNvPicPr/>
          <p:nvPr/>
        </p:nvPicPr>
        <p:blipFill>
          <a:blip r:embed="rId2" cstate="print"/>
          <a:srcRect/>
          <a:stretch>
            <a:fillRect/>
          </a:stretch>
        </p:blipFill>
        <p:spPr bwMode="auto">
          <a:xfrm>
            <a:off x="214283" y="1285861"/>
            <a:ext cx="2000263" cy="2643206"/>
          </a:xfrm>
          <a:prstGeom prst="rect">
            <a:avLst/>
          </a:prstGeom>
          <a:noFill/>
          <a:ln w="9525">
            <a:noFill/>
            <a:miter lim="800000"/>
            <a:headEnd/>
            <a:tailEnd/>
          </a:ln>
        </p:spPr>
      </p:pic>
      <p:pic>
        <p:nvPicPr>
          <p:cNvPr id="4" name="Image 3" descr="http://jardinversailles.voila.net/images/planlezards.jpg"/>
          <p:cNvPicPr/>
          <p:nvPr/>
        </p:nvPicPr>
        <p:blipFill>
          <a:blip r:embed="rId3" cstate="print"/>
          <a:srcRect/>
          <a:stretch>
            <a:fillRect/>
          </a:stretch>
        </p:blipFill>
        <p:spPr bwMode="auto">
          <a:xfrm>
            <a:off x="2357423" y="1285860"/>
            <a:ext cx="1857388" cy="2643208"/>
          </a:xfrm>
          <a:prstGeom prst="rect">
            <a:avLst/>
          </a:prstGeom>
          <a:noFill/>
          <a:ln w="9525">
            <a:noFill/>
            <a:miter lim="800000"/>
            <a:headEnd/>
            <a:tailEnd/>
          </a:ln>
        </p:spPr>
      </p:pic>
      <p:cxnSp>
        <p:nvCxnSpPr>
          <p:cNvPr id="6" name="Connecteur droit avec flèche 5"/>
          <p:cNvCxnSpPr/>
          <p:nvPr/>
        </p:nvCxnSpPr>
        <p:spPr>
          <a:xfrm>
            <a:off x="1857355" y="2714621"/>
            <a:ext cx="1285884"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4578" name="Rectangle 2"/>
          <p:cNvSpPr>
            <a:spLocks noChangeArrowheads="1"/>
          </p:cNvSpPr>
          <p:nvPr/>
        </p:nvSpPr>
        <p:spPr bwMode="auto">
          <a:xfrm>
            <a:off x="285721" y="4357695"/>
            <a:ext cx="385765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847725" algn="l"/>
              </a:tabLst>
            </a:pP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Ils continuent le mythe de Latone. Ce sont les </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tapes de la transformation des paysans de Lycie en l</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zards.</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8"/>
          <p:cNvSpPr/>
          <p:nvPr/>
        </p:nvSpPr>
        <p:spPr>
          <a:xfrm>
            <a:off x="6072197" y="642918"/>
            <a:ext cx="3071803" cy="861774"/>
          </a:xfrm>
          <a:prstGeom prst="rect">
            <a:avLst/>
          </a:prstGeom>
        </p:spPr>
        <p:txBody>
          <a:bodyPr wrap="square">
            <a:spAutoFit/>
          </a:bodyPr>
          <a:lstStyle/>
          <a:p>
            <a:r>
              <a:rPr lang="fr-FR" sz="1400" u="sng" dirty="0" smtClean="0">
                <a:solidFill>
                  <a:srgbClr val="FF0000"/>
                </a:solidFill>
              </a:rPr>
              <a:t>Le Bassin d'Apollon</a:t>
            </a:r>
            <a:r>
              <a:rPr lang="fr-FR" dirty="0" smtClean="0"/>
              <a:t/>
            </a:r>
            <a:br>
              <a:rPr lang="fr-FR" dirty="0" smtClean="0"/>
            </a:br>
            <a:r>
              <a:rPr lang="fr-FR" dirty="0" smtClean="0"/>
              <a:t/>
            </a:r>
            <a:br>
              <a:rPr lang="fr-FR" dirty="0" smtClean="0"/>
            </a:br>
            <a:endParaRPr lang="fr-FR" dirty="0"/>
          </a:p>
        </p:txBody>
      </p:sp>
      <p:pic>
        <p:nvPicPr>
          <p:cNvPr id="10" name="Image 9" descr="http://jardinversailles.voila.net/images/apollon.jpg"/>
          <p:cNvPicPr/>
          <p:nvPr/>
        </p:nvPicPr>
        <p:blipFill>
          <a:blip r:embed="rId4" cstate="print"/>
          <a:srcRect/>
          <a:stretch>
            <a:fillRect/>
          </a:stretch>
        </p:blipFill>
        <p:spPr bwMode="auto">
          <a:xfrm>
            <a:off x="7000892" y="1285861"/>
            <a:ext cx="1873696" cy="2643206"/>
          </a:xfrm>
          <a:prstGeom prst="rect">
            <a:avLst/>
          </a:prstGeom>
          <a:noFill/>
          <a:ln w="9525">
            <a:noFill/>
            <a:miter lim="800000"/>
            <a:headEnd/>
            <a:tailEnd/>
          </a:ln>
        </p:spPr>
      </p:pic>
      <p:pic>
        <p:nvPicPr>
          <p:cNvPr id="11" name="Image 10" descr="http://jardinversailles.voila.net/images/planapollon.jpg"/>
          <p:cNvPicPr/>
          <p:nvPr/>
        </p:nvPicPr>
        <p:blipFill>
          <a:blip r:embed="rId5" cstate="print"/>
          <a:srcRect/>
          <a:stretch>
            <a:fillRect/>
          </a:stretch>
        </p:blipFill>
        <p:spPr bwMode="auto">
          <a:xfrm>
            <a:off x="4857753" y="1285861"/>
            <a:ext cx="2004697" cy="2643206"/>
          </a:xfrm>
          <a:prstGeom prst="rect">
            <a:avLst/>
          </a:prstGeom>
          <a:noFill/>
          <a:ln w="9525">
            <a:noFill/>
            <a:miter lim="800000"/>
            <a:headEnd/>
            <a:tailEnd/>
          </a:ln>
        </p:spPr>
      </p:pic>
      <p:cxnSp>
        <p:nvCxnSpPr>
          <p:cNvPr id="13" name="Connecteur droit avec flèche 12"/>
          <p:cNvCxnSpPr/>
          <p:nvPr/>
        </p:nvCxnSpPr>
        <p:spPr>
          <a:xfrm rot="10800000">
            <a:off x="5929323" y="1643050"/>
            <a:ext cx="1571636" cy="114300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4579" name="Rectangle 3"/>
          <p:cNvSpPr>
            <a:spLocks noChangeArrowheads="1"/>
          </p:cNvSpPr>
          <p:nvPr/>
        </p:nvSpPr>
        <p:spPr bwMode="auto">
          <a:xfrm>
            <a:off x="4929189" y="4357695"/>
            <a:ext cx="3929091"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sculpture d'or du bassin d'Apollon repr</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sente le dieu du Soleil </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mergeant des profondeurs, install</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dans un char conduit par quatre chevaux pendant que des tritons soufflent dans leurs cors pour annoncer le lever du Soleil. Apollon se pr</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pare </a:t>
            </a:r>
            <a:r>
              <a:rPr kumimoji="0" lang="fr-FR" sz="12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effectuer sa course quotidienne autour de la Terre.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2978" y="357166"/>
            <a:ext cx="1598579" cy="369332"/>
          </a:xfrm>
          <a:prstGeom prst="rect">
            <a:avLst/>
          </a:prstGeom>
        </p:spPr>
        <p:txBody>
          <a:bodyPr wrap="none">
            <a:spAutoFit/>
          </a:bodyPr>
          <a:lstStyle/>
          <a:p>
            <a:r>
              <a:rPr lang="fr-FR" u="sng" dirty="0" smtClean="0"/>
              <a:t>Le Grand Canal</a:t>
            </a:r>
            <a:endParaRPr lang="fr-FR" dirty="0"/>
          </a:p>
        </p:txBody>
      </p:sp>
      <p:pic>
        <p:nvPicPr>
          <p:cNvPr id="3" name="Image 2" descr="http://jardinversailles.voila.net/images/canal.jpg"/>
          <p:cNvPicPr/>
          <p:nvPr/>
        </p:nvPicPr>
        <p:blipFill>
          <a:blip r:embed="rId2" cstate="print"/>
          <a:srcRect/>
          <a:stretch>
            <a:fillRect/>
          </a:stretch>
        </p:blipFill>
        <p:spPr bwMode="auto">
          <a:xfrm>
            <a:off x="357158" y="1142985"/>
            <a:ext cx="1785951" cy="2601820"/>
          </a:xfrm>
          <a:prstGeom prst="rect">
            <a:avLst/>
          </a:prstGeom>
          <a:noFill/>
          <a:ln w="9525">
            <a:noFill/>
            <a:miter lim="800000"/>
            <a:headEnd/>
            <a:tailEnd/>
          </a:ln>
        </p:spPr>
      </p:pic>
      <p:pic>
        <p:nvPicPr>
          <p:cNvPr id="4" name="Image 3" descr="http://jardinversailles.voila.net/images/plancanal.jpg"/>
          <p:cNvPicPr/>
          <p:nvPr/>
        </p:nvPicPr>
        <p:blipFill>
          <a:blip r:embed="rId3" cstate="print"/>
          <a:srcRect/>
          <a:stretch>
            <a:fillRect/>
          </a:stretch>
        </p:blipFill>
        <p:spPr bwMode="auto">
          <a:xfrm>
            <a:off x="2428862" y="1142785"/>
            <a:ext cx="1785951" cy="2614094"/>
          </a:xfrm>
          <a:prstGeom prst="rect">
            <a:avLst/>
          </a:prstGeom>
          <a:noFill/>
          <a:ln w="9525">
            <a:noFill/>
            <a:miter lim="800000"/>
            <a:headEnd/>
            <a:tailEnd/>
          </a:ln>
        </p:spPr>
      </p:pic>
      <p:cxnSp>
        <p:nvCxnSpPr>
          <p:cNvPr id="6" name="Connecteur droit avec flèche 5"/>
          <p:cNvCxnSpPr/>
          <p:nvPr/>
        </p:nvCxnSpPr>
        <p:spPr>
          <a:xfrm rot="5400000" flipH="1" flipV="1">
            <a:off x="1500167" y="1285660"/>
            <a:ext cx="1714512" cy="17145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 name="Rectangle 6"/>
          <p:cNvSpPr/>
          <p:nvPr/>
        </p:nvSpPr>
        <p:spPr>
          <a:xfrm>
            <a:off x="428597" y="4071942"/>
            <a:ext cx="3571900" cy="1292662"/>
          </a:xfrm>
          <a:prstGeom prst="rect">
            <a:avLst/>
          </a:prstGeom>
        </p:spPr>
        <p:txBody>
          <a:bodyPr wrap="square">
            <a:spAutoFit/>
          </a:bodyPr>
          <a:lstStyle/>
          <a:p>
            <a:pPr algn="ctr"/>
            <a:r>
              <a:rPr lang="fr-FR" sz="1400" dirty="0" smtClean="0"/>
              <a:t>Le Roi Louis XIV y fit amener des navires pour les promenades nocturnes. Aujourd'hui, il est possible de louer un bateau a rames pour naviguer le long du Grand Canal</a:t>
            </a:r>
            <a:r>
              <a:rPr lang="fr-FR" dirty="0" smtClean="0"/>
              <a:t>. </a:t>
            </a:r>
            <a:br>
              <a:rPr lang="fr-FR" dirty="0" smtClean="0"/>
            </a:br>
            <a:endParaRPr lang="fr-FR" dirty="0"/>
          </a:p>
        </p:txBody>
      </p:sp>
      <p:sp>
        <p:nvSpPr>
          <p:cNvPr id="8" name="Rectangle 7"/>
          <p:cNvSpPr/>
          <p:nvPr/>
        </p:nvSpPr>
        <p:spPr>
          <a:xfrm>
            <a:off x="6072199" y="428605"/>
            <a:ext cx="2857488" cy="646331"/>
          </a:xfrm>
          <a:prstGeom prst="rect">
            <a:avLst/>
          </a:prstGeom>
        </p:spPr>
        <p:txBody>
          <a:bodyPr wrap="square">
            <a:spAutoFit/>
          </a:bodyPr>
          <a:lstStyle/>
          <a:p>
            <a:r>
              <a:rPr lang="fr-FR" u="sng" dirty="0" smtClean="0"/>
              <a:t>Les bains d'Apollon</a:t>
            </a:r>
            <a:r>
              <a:rPr lang="fr-FR" dirty="0" smtClean="0"/>
              <a:t/>
            </a:r>
            <a:br>
              <a:rPr lang="fr-FR" dirty="0" smtClean="0"/>
            </a:br>
            <a:endParaRPr lang="fr-FR" dirty="0"/>
          </a:p>
        </p:txBody>
      </p:sp>
      <p:pic>
        <p:nvPicPr>
          <p:cNvPr id="9" name="Image 8" descr="http://jardinversailles.voila.net/images/bainsapollon.jpg"/>
          <p:cNvPicPr/>
          <p:nvPr/>
        </p:nvPicPr>
        <p:blipFill>
          <a:blip r:embed="rId4" cstate="print"/>
          <a:srcRect/>
          <a:stretch>
            <a:fillRect/>
          </a:stretch>
        </p:blipFill>
        <p:spPr bwMode="auto">
          <a:xfrm>
            <a:off x="7215207" y="1142985"/>
            <a:ext cx="1731007" cy="2571766"/>
          </a:xfrm>
          <a:prstGeom prst="rect">
            <a:avLst/>
          </a:prstGeom>
          <a:noFill/>
          <a:ln w="9525">
            <a:noFill/>
            <a:miter lim="800000"/>
            <a:headEnd/>
            <a:tailEnd/>
          </a:ln>
        </p:spPr>
      </p:pic>
      <p:pic>
        <p:nvPicPr>
          <p:cNvPr id="10" name="Image 9" descr="http://jardinversailles.voila.net/images/planbainsapollon.jpg"/>
          <p:cNvPicPr/>
          <p:nvPr/>
        </p:nvPicPr>
        <p:blipFill>
          <a:blip r:embed="rId5" cstate="print"/>
          <a:srcRect/>
          <a:stretch>
            <a:fillRect/>
          </a:stretch>
        </p:blipFill>
        <p:spPr bwMode="auto">
          <a:xfrm>
            <a:off x="5214942" y="1142984"/>
            <a:ext cx="1785951" cy="2571768"/>
          </a:xfrm>
          <a:prstGeom prst="rect">
            <a:avLst/>
          </a:prstGeom>
          <a:noFill/>
          <a:ln w="9525">
            <a:noFill/>
            <a:miter lim="800000"/>
            <a:headEnd/>
            <a:tailEnd/>
          </a:ln>
        </p:spPr>
      </p:pic>
      <p:cxnSp>
        <p:nvCxnSpPr>
          <p:cNvPr id="12" name="Connecteur droit avec flèche 11"/>
          <p:cNvCxnSpPr/>
          <p:nvPr/>
        </p:nvCxnSpPr>
        <p:spPr>
          <a:xfrm rot="10800000" flipV="1">
            <a:off x="6286512" y="2071678"/>
            <a:ext cx="1357323" cy="8572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Rectangle 12"/>
          <p:cNvSpPr/>
          <p:nvPr/>
        </p:nvSpPr>
        <p:spPr>
          <a:xfrm>
            <a:off x="5214941" y="4071943"/>
            <a:ext cx="3357587" cy="1384995"/>
          </a:xfrm>
          <a:prstGeom prst="rect">
            <a:avLst/>
          </a:prstGeom>
        </p:spPr>
        <p:txBody>
          <a:bodyPr wrap="square">
            <a:spAutoFit/>
          </a:bodyPr>
          <a:lstStyle/>
          <a:p>
            <a:pPr algn="ctr"/>
            <a:r>
              <a:rPr lang="fr-FR" sz="1400" dirty="0" smtClean="0"/>
              <a:t>Cet ensemble, crée entre 1672 et 1677 consiste en trois groupes : le groupe central représente Apollon lavé par des nymphes, la partie de gauche et la partie de droite                   représentent les chevaux du Soleil coiffés par des Tritons.</a:t>
            </a:r>
            <a:endParaRPr lang="fr-FR"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5" y="428604"/>
            <a:ext cx="3625095" cy="369332"/>
          </a:xfrm>
          <a:prstGeom prst="rect">
            <a:avLst/>
          </a:prstGeom>
        </p:spPr>
        <p:txBody>
          <a:bodyPr wrap="none">
            <a:spAutoFit/>
          </a:bodyPr>
          <a:lstStyle/>
          <a:p>
            <a:r>
              <a:rPr lang="fr-FR" u="sng" dirty="0" smtClean="0"/>
              <a:t>Les Bassins d'Encelade et des Dômes</a:t>
            </a:r>
            <a:endParaRPr lang="fr-FR" dirty="0"/>
          </a:p>
        </p:txBody>
      </p:sp>
      <p:pic>
        <p:nvPicPr>
          <p:cNvPr id="3" name="Image 2" descr="http://jardinversailles.voila.net/images/encelade.jpg"/>
          <p:cNvPicPr/>
          <p:nvPr/>
        </p:nvPicPr>
        <p:blipFill>
          <a:blip r:embed="rId2" cstate="print"/>
          <a:srcRect/>
          <a:stretch>
            <a:fillRect/>
          </a:stretch>
        </p:blipFill>
        <p:spPr bwMode="auto">
          <a:xfrm>
            <a:off x="208270" y="1000109"/>
            <a:ext cx="1890975" cy="2826328"/>
          </a:xfrm>
          <a:prstGeom prst="rect">
            <a:avLst/>
          </a:prstGeom>
          <a:noFill/>
          <a:ln w="9525">
            <a:noFill/>
            <a:miter lim="800000"/>
            <a:headEnd/>
            <a:tailEnd/>
          </a:ln>
        </p:spPr>
      </p:pic>
      <p:pic>
        <p:nvPicPr>
          <p:cNvPr id="4" name="Image 3" descr="http://jardinversailles.voila.net/images/planencelade.jpg"/>
          <p:cNvPicPr/>
          <p:nvPr/>
        </p:nvPicPr>
        <p:blipFill>
          <a:blip r:embed="rId3" cstate="print"/>
          <a:srcRect/>
          <a:stretch>
            <a:fillRect/>
          </a:stretch>
        </p:blipFill>
        <p:spPr bwMode="auto">
          <a:xfrm>
            <a:off x="2285984" y="1000108"/>
            <a:ext cx="1933372" cy="2861954"/>
          </a:xfrm>
          <a:prstGeom prst="rect">
            <a:avLst/>
          </a:prstGeom>
          <a:noFill/>
          <a:ln w="9525">
            <a:noFill/>
            <a:miter lim="800000"/>
            <a:headEnd/>
            <a:tailEnd/>
          </a:ln>
        </p:spPr>
      </p:pic>
      <p:cxnSp>
        <p:nvCxnSpPr>
          <p:cNvPr id="6" name="Connecteur droit avec flèche 5"/>
          <p:cNvCxnSpPr/>
          <p:nvPr/>
        </p:nvCxnSpPr>
        <p:spPr>
          <a:xfrm flipV="1">
            <a:off x="1714480" y="1571612"/>
            <a:ext cx="1714512" cy="135732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 name="Rectangle 6"/>
          <p:cNvSpPr/>
          <p:nvPr/>
        </p:nvSpPr>
        <p:spPr>
          <a:xfrm>
            <a:off x="357159" y="4429133"/>
            <a:ext cx="3857652" cy="830997"/>
          </a:xfrm>
          <a:prstGeom prst="rect">
            <a:avLst/>
          </a:prstGeom>
        </p:spPr>
        <p:txBody>
          <a:bodyPr wrap="square">
            <a:spAutoFit/>
          </a:bodyPr>
          <a:lstStyle/>
          <a:p>
            <a:pPr algn="ctr"/>
            <a:r>
              <a:rPr lang="fr-FR" sz="1200" dirty="0" smtClean="0"/>
              <a:t>La fontaine d'Encelade a été crée par Le Nôtre. Le sujet est tiré du mythe de la défaite des Titans écrasés par les roches du Mont Olympe qu'ils tentaient d'escalader au mépris de Jupiter. </a:t>
            </a:r>
            <a:endParaRPr lang="fr-FR" sz="1200" dirty="0"/>
          </a:p>
        </p:txBody>
      </p:sp>
      <p:sp>
        <p:nvSpPr>
          <p:cNvPr id="3073" name="Rectangle 1"/>
          <p:cNvSpPr>
            <a:spLocks noChangeArrowheads="1"/>
          </p:cNvSpPr>
          <p:nvPr/>
        </p:nvSpPr>
        <p:spPr bwMode="auto">
          <a:xfrm>
            <a:off x="3571868" y="428604"/>
            <a:ext cx="557213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sng" strike="noStrike" cap="none" normalizeH="0" baseline="0" dirty="0" smtClean="0">
                <a:ln>
                  <a:noFill/>
                </a:ln>
                <a:effectLst/>
                <a:latin typeface="Andalus" pitchFamily="18" charset="-78"/>
                <a:ea typeface="Times New Roman" pitchFamily="18" charset="0"/>
                <a:cs typeface="Andalus" pitchFamily="18" charset="-78"/>
              </a:rPr>
              <a:t>bosquet des Dômes</a:t>
            </a:r>
            <a:endParaRPr kumimoji="0" lang="fr-FR" b="0" i="0" u="none" strike="noStrike" cap="none" normalizeH="0" baseline="0" dirty="0" smtClean="0">
              <a:ln>
                <a:noFill/>
              </a:ln>
              <a:effectLst/>
              <a:latin typeface="Arial" pitchFamily="34" charset="0"/>
              <a:cs typeface="Arial" pitchFamily="34" charset="0"/>
            </a:endParaRPr>
          </a:p>
        </p:txBody>
      </p:sp>
      <p:pic>
        <p:nvPicPr>
          <p:cNvPr id="8" name="Image 7" descr="http://jardinversailles.voila.net/images/domes.jpg"/>
          <p:cNvPicPr/>
          <p:nvPr/>
        </p:nvPicPr>
        <p:blipFill>
          <a:blip r:embed="rId4" cstate="print"/>
          <a:srcRect/>
          <a:stretch>
            <a:fillRect/>
          </a:stretch>
        </p:blipFill>
        <p:spPr bwMode="auto">
          <a:xfrm>
            <a:off x="4929190" y="1000108"/>
            <a:ext cx="1920578" cy="2857520"/>
          </a:xfrm>
          <a:prstGeom prst="rect">
            <a:avLst/>
          </a:prstGeom>
          <a:noFill/>
          <a:ln w="9525">
            <a:noFill/>
            <a:miter lim="800000"/>
            <a:headEnd/>
            <a:tailEnd/>
          </a:ln>
        </p:spPr>
      </p:pic>
      <p:pic>
        <p:nvPicPr>
          <p:cNvPr id="9" name="Image 8" descr="http://jardinversailles.voila.net/images/plandomes.jpg"/>
          <p:cNvPicPr/>
          <p:nvPr/>
        </p:nvPicPr>
        <p:blipFill>
          <a:blip r:embed="rId5" cstate="print"/>
          <a:srcRect/>
          <a:stretch>
            <a:fillRect/>
          </a:stretch>
        </p:blipFill>
        <p:spPr bwMode="auto">
          <a:xfrm>
            <a:off x="6929454" y="1000108"/>
            <a:ext cx="2008676" cy="2857520"/>
          </a:xfrm>
          <a:prstGeom prst="rect">
            <a:avLst/>
          </a:prstGeom>
          <a:noFill/>
          <a:ln w="9525">
            <a:noFill/>
            <a:miter lim="800000"/>
            <a:headEnd/>
            <a:tailEnd/>
          </a:ln>
        </p:spPr>
      </p:pic>
      <p:cxnSp>
        <p:nvCxnSpPr>
          <p:cNvPr id="11" name="Connecteur droit avec flèche 10"/>
          <p:cNvCxnSpPr/>
          <p:nvPr/>
        </p:nvCxnSpPr>
        <p:spPr>
          <a:xfrm flipV="1">
            <a:off x="6072198" y="1857364"/>
            <a:ext cx="2000264" cy="114300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2" name="Rectangle 11"/>
          <p:cNvSpPr/>
          <p:nvPr/>
        </p:nvSpPr>
        <p:spPr>
          <a:xfrm>
            <a:off x="4572000" y="4071942"/>
            <a:ext cx="4572000" cy="830997"/>
          </a:xfrm>
          <a:prstGeom prst="rect">
            <a:avLst/>
          </a:prstGeom>
        </p:spPr>
        <p:txBody>
          <a:bodyPr>
            <a:spAutoFit/>
          </a:bodyPr>
          <a:lstStyle/>
          <a:p>
            <a:r>
              <a:rPr lang="fr-FR" dirty="0" smtClean="0"/>
              <a:t/>
            </a:r>
            <a:br>
              <a:rPr lang="fr-FR" dirty="0" smtClean="0"/>
            </a:br>
            <a:r>
              <a:rPr lang="fr-FR" dirty="0" smtClean="0"/>
              <a:t>      </a:t>
            </a:r>
            <a:r>
              <a:rPr lang="fr-FR" sz="1200" dirty="0" smtClean="0"/>
              <a:t>Crée par Le Nôtre, le bosquet des Dômes est décoré par deux petits pavillons de marbre, ornés de trophées en bronze. </a:t>
            </a:r>
            <a:endParaRPr lang="fr-FR"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Versailles">
            <a:hlinkClick r:id="rId2"/>
          </p:cNvPr>
          <p:cNvPicPr>
            <a:picLocks noChangeAspect="1" noChangeArrowheads="1"/>
          </p:cNvPicPr>
          <p:nvPr/>
        </p:nvPicPr>
        <p:blipFill>
          <a:blip r:embed="rId3" cstate="print"/>
          <a:srcRect/>
          <a:stretch>
            <a:fillRect/>
          </a:stretch>
        </p:blipFill>
        <p:spPr bwMode="auto">
          <a:xfrm>
            <a:off x="0" y="-14317"/>
            <a:ext cx="9144000" cy="6872317"/>
          </a:xfrm>
          <a:prstGeom prst="rect">
            <a:avLst/>
          </a:prstGeom>
          <a:noFill/>
          <a:ln w="9525">
            <a:noFill/>
            <a:miter lim="800000"/>
            <a:headEnd/>
            <a:tailEnd/>
          </a:ln>
        </p:spPr>
      </p:pic>
      <p:sp>
        <p:nvSpPr>
          <p:cNvPr id="3" name="Rectangle 2"/>
          <p:cNvSpPr/>
          <p:nvPr/>
        </p:nvSpPr>
        <p:spPr>
          <a:xfrm>
            <a:off x="3571870" y="357166"/>
            <a:ext cx="2507481" cy="461665"/>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fr-FR" sz="2400" b="1" u="sng" dirty="0" smtClean="0"/>
              <a:t>Les quatre saisons</a:t>
            </a:r>
            <a:endParaRPr lang="fr-FR" sz="2400" b="1" dirty="0"/>
          </a:p>
        </p:txBody>
      </p:sp>
      <p:pic>
        <p:nvPicPr>
          <p:cNvPr id="4" name="Image 3" descr="http://jardinversailles.voila.net/images/plansaisons.jpg"/>
          <p:cNvPicPr/>
          <p:nvPr/>
        </p:nvPicPr>
        <p:blipFill>
          <a:blip r:embed="rId4" cstate="print"/>
          <a:srcRect/>
          <a:stretch>
            <a:fillRect/>
          </a:stretch>
        </p:blipFill>
        <p:spPr bwMode="auto">
          <a:xfrm>
            <a:off x="1835696" y="1196752"/>
            <a:ext cx="5664531" cy="49292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5853" y="214291"/>
            <a:ext cx="2714644" cy="646331"/>
          </a:xfrm>
          <a:prstGeom prst="rect">
            <a:avLst/>
          </a:prstGeom>
        </p:spPr>
        <p:txBody>
          <a:bodyPr wrap="square">
            <a:spAutoFit/>
          </a:bodyPr>
          <a:lstStyle/>
          <a:p>
            <a:r>
              <a:rPr lang="fr-FR" u="sng" dirty="0" smtClean="0"/>
              <a:t>Première : fontaine flore</a:t>
            </a:r>
            <a:r>
              <a:rPr lang="fr-FR" dirty="0" smtClean="0"/>
              <a:t/>
            </a:r>
            <a:br>
              <a:rPr lang="fr-FR" dirty="0" smtClean="0"/>
            </a:br>
            <a:endParaRPr lang="fr-FR" dirty="0"/>
          </a:p>
        </p:txBody>
      </p:sp>
      <p:sp>
        <p:nvSpPr>
          <p:cNvPr id="7" name="Rectangle 6"/>
          <p:cNvSpPr/>
          <p:nvPr/>
        </p:nvSpPr>
        <p:spPr>
          <a:xfrm>
            <a:off x="0" y="2786059"/>
            <a:ext cx="4286248" cy="830997"/>
          </a:xfrm>
          <a:prstGeom prst="rect">
            <a:avLst/>
          </a:prstGeom>
        </p:spPr>
        <p:txBody>
          <a:bodyPr wrap="square">
            <a:spAutoFit/>
          </a:bodyPr>
          <a:lstStyle/>
          <a:p>
            <a:pPr algn="ctr"/>
            <a:r>
              <a:rPr lang="fr-FR" sz="1200" dirty="0" smtClean="0"/>
              <a:t> La fontaine de Flore, ou fontaine du printemps est circulaire. Elle fut crée par Tuby et représente la déesse allongée sur un lit de fleurs pendant que les Cupidons qui l'entourent s'occupent à lui faire des guirlandes de fleurs.</a:t>
            </a:r>
            <a:endParaRPr lang="fr-FR" sz="1200" dirty="0"/>
          </a:p>
        </p:txBody>
      </p:sp>
      <p:sp>
        <p:nvSpPr>
          <p:cNvPr id="8" name="Rectangle 7"/>
          <p:cNvSpPr/>
          <p:nvPr/>
        </p:nvSpPr>
        <p:spPr>
          <a:xfrm>
            <a:off x="1214415" y="3643314"/>
            <a:ext cx="2946640" cy="369332"/>
          </a:xfrm>
          <a:prstGeom prst="rect">
            <a:avLst/>
          </a:prstGeom>
        </p:spPr>
        <p:txBody>
          <a:bodyPr wrap="none">
            <a:spAutoFit/>
          </a:bodyPr>
          <a:lstStyle/>
          <a:p>
            <a:r>
              <a:rPr lang="fr-FR" u="sng" dirty="0" smtClean="0"/>
              <a:t>Deuxième : fontaine de Cérès</a:t>
            </a:r>
            <a:endParaRPr lang="fr-FR" dirty="0"/>
          </a:p>
        </p:txBody>
      </p:sp>
      <p:pic>
        <p:nvPicPr>
          <p:cNvPr id="9" name="Image 8" descr="http://jardinversailles.voila.net/images/flore.jpg"/>
          <p:cNvPicPr/>
          <p:nvPr/>
        </p:nvPicPr>
        <p:blipFill>
          <a:blip r:embed="rId2" cstate="print"/>
          <a:srcRect t="36239"/>
          <a:stretch>
            <a:fillRect/>
          </a:stretch>
        </p:blipFill>
        <p:spPr bwMode="auto">
          <a:xfrm>
            <a:off x="214281" y="785795"/>
            <a:ext cx="1795475" cy="1857388"/>
          </a:xfrm>
          <a:prstGeom prst="rect">
            <a:avLst/>
          </a:prstGeom>
          <a:noFill/>
          <a:ln w="9525">
            <a:noFill/>
            <a:miter lim="800000"/>
            <a:headEnd/>
            <a:tailEnd/>
          </a:ln>
        </p:spPr>
      </p:pic>
      <p:pic>
        <p:nvPicPr>
          <p:cNvPr id="10" name="Image 9" descr="http://jardinversailles.voila.net/images/planflore.jpg"/>
          <p:cNvPicPr/>
          <p:nvPr/>
        </p:nvPicPr>
        <p:blipFill>
          <a:blip r:embed="rId3" cstate="print"/>
          <a:srcRect/>
          <a:stretch>
            <a:fillRect/>
          </a:stretch>
        </p:blipFill>
        <p:spPr bwMode="auto">
          <a:xfrm>
            <a:off x="2290747" y="785795"/>
            <a:ext cx="1857388" cy="1857388"/>
          </a:xfrm>
          <a:prstGeom prst="rect">
            <a:avLst/>
          </a:prstGeom>
          <a:noFill/>
          <a:ln w="9525">
            <a:noFill/>
            <a:miter lim="800000"/>
            <a:headEnd/>
            <a:tailEnd/>
          </a:ln>
        </p:spPr>
      </p:pic>
      <p:cxnSp>
        <p:nvCxnSpPr>
          <p:cNvPr id="11" name="Connecteur droit avec flèche 10"/>
          <p:cNvCxnSpPr/>
          <p:nvPr/>
        </p:nvCxnSpPr>
        <p:spPr>
          <a:xfrm flipV="1">
            <a:off x="1785917" y="1428736"/>
            <a:ext cx="1714512" cy="71438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13" name="Image 12" descr="http://jardinversailles.voila.net/images/ceres.jpg"/>
          <p:cNvPicPr/>
          <p:nvPr/>
        </p:nvPicPr>
        <p:blipFill>
          <a:blip r:embed="rId4" cstate="print"/>
          <a:srcRect/>
          <a:stretch>
            <a:fillRect/>
          </a:stretch>
        </p:blipFill>
        <p:spPr bwMode="auto">
          <a:xfrm>
            <a:off x="214283" y="4143380"/>
            <a:ext cx="1857388" cy="1752354"/>
          </a:xfrm>
          <a:prstGeom prst="rect">
            <a:avLst/>
          </a:prstGeom>
          <a:noFill/>
          <a:ln w="9525">
            <a:noFill/>
            <a:miter lim="800000"/>
            <a:headEnd/>
            <a:tailEnd/>
          </a:ln>
        </p:spPr>
      </p:pic>
      <p:pic>
        <p:nvPicPr>
          <p:cNvPr id="14" name="Image 13" descr="http://jardinversailles.voila.net/images/planceres.jpg"/>
          <p:cNvPicPr/>
          <p:nvPr/>
        </p:nvPicPr>
        <p:blipFill>
          <a:blip r:embed="rId5" cstate="print"/>
          <a:srcRect/>
          <a:stretch>
            <a:fillRect/>
          </a:stretch>
        </p:blipFill>
        <p:spPr bwMode="auto">
          <a:xfrm>
            <a:off x="2357423" y="4143380"/>
            <a:ext cx="1788167" cy="1714512"/>
          </a:xfrm>
          <a:prstGeom prst="rect">
            <a:avLst/>
          </a:prstGeom>
          <a:noFill/>
          <a:ln w="9525">
            <a:noFill/>
            <a:miter lim="800000"/>
            <a:headEnd/>
            <a:tailEnd/>
          </a:ln>
        </p:spPr>
      </p:pic>
      <p:cxnSp>
        <p:nvCxnSpPr>
          <p:cNvPr id="16" name="Connecteur droit avec flèche 15"/>
          <p:cNvCxnSpPr/>
          <p:nvPr/>
        </p:nvCxnSpPr>
        <p:spPr>
          <a:xfrm flipV="1">
            <a:off x="1500167" y="5072074"/>
            <a:ext cx="2000264" cy="428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7" name="Rectangle 16"/>
          <p:cNvSpPr/>
          <p:nvPr/>
        </p:nvSpPr>
        <p:spPr>
          <a:xfrm>
            <a:off x="142845" y="6000769"/>
            <a:ext cx="4357719" cy="646331"/>
          </a:xfrm>
          <a:prstGeom prst="rect">
            <a:avLst/>
          </a:prstGeom>
        </p:spPr>
        <p:txBody>
          <a:bodyPr wrap="square">
            <a:spAutoFit/>
          </a:bodyPr>
          <a:lstStyle/>
          <a:p>
            <a:r>
              <a:rPr lang="fr-FR" sz="1200" dirty="0" smtClean="0"/>
              <a:t> La fontaine de Cérès ou d'été, est de forme octogonale. Elle représente Cérès, la déesse de l'Abondance (appelée </a:t>
            </a:r>
            <a:r>
              <a:rPr lang="fr-FR" sz="1200" dirty="0" err="1" smtClean="0"/>
              <a:t>Demeter</a:t>
            </a:r>
            <a:r>
              <a:rPr lang="fr-FR" sz="1200" dirty="0" smtClean="0"/>
              <a:t> en grec) portant une faucille et allongée sur un lit de blé.</a:t>
            </a:r>
            <a:endParaRPr lang="fr-FR" sz="1200" dirty="0"/>
          </a:p>
        </p:txBody>
      </p:sp>
      <p:pic>
        <p:nvPicPr>
          <p:cNvPr id="12" name="Image 11" descr="http://jardinversailles.voila.net/images/Bacchus.jpg"/>
          <p:cNvPicPr/>
          <p:nvPr/>
        </p:nvPicPr>
        <p:blipFill>
          <a:blip r:embed="rId6" cstate="print"/>
          <a:srcRect/>
          <a:stretch>
            <a:fillRect/>
          </a:stretch>
        </p:blipFill>
        <p:spPr bwMode="auto">
          <a:xfrm>
            <a:off x="4714877" y="785796"/>
            <a:ext cx="1952780" cy="1857388"/>
          </a:xfrm>
          <a:prstGeom prst="rect">
            <a:avLst/>
          </a:prstGeom>
          <a:noFill/>
          <a:ln w="9525">
            <a:noFill/>
            <a:miter lim="800000"/>
            <a:headEnd/>
            <a:tailEnd/>
          </a:ln>
        </p:spPr>
      </p:pic>
      <p:pic>
        <p:nvPicPr>
          <p:cNvPr id="15" name="Image 14" descr="http://jardinversailles.voila.net/images/planbacchus.jpg"/>
          <p:cNvPicPr/>
          <p:nvPr/>
        </p:nvPicPr>
        <p:blipFill>
          <a:blip r:embed="rId7" cstate="print"/>
          <a:srcRect/>
          <a:stretch>
            <a:fillRect/>
          </a:stretch>
        </p:blipFill>
        <p:spPr bwMode="auto">
          <a:xfrm>
            <a:off x="6929456" y="785795"/>
            <a:ext cx="1938369" cy="1857388"/>
          </a:xfrm>
          <a:prstGeom prst="rect">
            <a:avLst/>
          </a:prstGeom>
          <a:noFill/>
          <a:ln w="9525">
            <a:noFill/>
            <a:miter lim="800000"/>
            <a:headEnd/>
            <a:tailEnd/>
          </a:ln>
        </p:spPr>
      </p:pic>
      <p:sp>
        <p:nvSpPr>
          <p:cNvPr id="1025" name="Rectangle 1"/>
          <p:cNvSpPr>
            <a:spLocks noChangeArrowheads="1"/>
          </p:cNvSpPr>
          <p:nvPr/>
        </p:nvSpPr>
        <p:spPr bwMode="auto">
          <a:xfrm>
            <a:off x="4643439" y="214291"/>
            <a:ext cx="400052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b="0" i="0" u="sng" strike="noStrike" cap="none" normalizeH="0" baseline="0" dirty="0" smtClean="0">
                <a:ln>
                  <a:noFill/>
                </a:ln>
                <a:effectLst/>
                <a:latin typeface="Andalus" pitchFamily="18" charset="-78"/>
                <a:ea typeface="Times New Roman" pitchFamily="18" charset="0"/>
                <a:cs typeface="Andalus" pitchFamily="18" charset="-78"/>
              </a:rPr>
              <a:t>Troisi</a:t>
            </a:r>
            <a:r>
              <a:rPr kumimoji="0" lang="fr-FR" b="0" i="0" u="sng" strike="noStrike" cap="none" normalizeH="0" baseline="0" dirty="0" smtClean="0">
                <a:ln>
                  <a:noFill/>
                </a:ln>
                <a:effectLst/>
                <a:latin typeface="Calibri"/>
                <a:ea typeface="Times New Roman" pitchFamily="18" charset="0"/>
                <a:cs typeface="Andalus" pitchFamily="18" charset="-78"/>
              </a:rPr>
              <a:t>è</a:t>
            </a:r>
            <a:r>
              <a:rPr kumimoji="0" lang="fr-FR" b="0" i="0" u="sng" strike="noStrike" cap="none" normalizeH="0" baseline="0" dirty="0" smtClean="0">
                <a:ln>
                  <a:noFill/>
                </a:ln>
                <a:effectLst/>
                <a:latin typeface="Andalus" pitchFamily="18" charset="-78"/>
                <a:ea typeface="Times New Roman" pitchFamily="18" charset="0"/>
                <a:cs typeface="Andalus" pitchFamily="18" charset="-78"/>
              </a:rPr>
              <a:t>me</a:t>
            </a:r>
            <a:r>
              <a:rPr kumimoji="0" lang="fr-FR" b="0" i="0" u="sng" strike="noStrike" cap="none" normalizeH="0" baseline="0" dirty="0" smtClean="0">
                <a:ln>
                  <a:noFill/>
                </a:ln>
                <a:effectLst/>
                <a:latin typeface="Calibri"/>
                <a:ea typeface="Times New Roman" pitchFamily="18" charset="0"/>
                <a:cs typeface="Andalus" pitchFamily="18" charset="-78"/>
              </a:rPr>
              <a:t> </a:t>
            </a:r>
            <a:r>
              <a:rPr kumimoji="0" lang="fr-FR" b="0" i="0" u="sng" strike="noStrike" cap="none" normalizeH="0" baseline="0" dirty="0" smtClean="0">
                <a:ln>
                  <a:noFill/>
                </a:ln>
                <a:effectLst/>
                <a:latin typeface="Andalus" pitchFamily="18" charset="-78"/>
                <a:ea typeface="Times New Roman" pitchFamily="18" charset="0"/>
                <a:cs typeface="Andalus" pitchFamily="18" charset="-78"/>
              </a:rPr>
              <a:t>: fontaine de Bacchus</a:t>
            </a:r>
            <a:endParaRPr kumimoji="0" lang="fr-FR" b="0" i="0" u="none" strike="noStrike" cap="none" normalizeH="0" baseline="0" dirty="0" smtClean="0">
              <a:ln>
                <a:noFill/>
              </a:ln>
              <a:effectLst/>
              <a:latin typeface="Arial" pitchFamily="34" charset="0"/>
              <a:cs typeface="Arial" pitchFamily="34" charset="0"/>
            </a:endParaRPr>
          </a:p>
        </p:txBody>
      </p:sp>
      <p:cxnSp>
        <p:nvCxnSpPr>
          <p:cNvPr id="19" name="Connecteur droit avec flèche 18"/>
          <p:cNvCxnSpPr/>
          <p:nvPr/>
        </p:nvCxnSpPr>
        <p:spPr>
          <a:xfrm flipV="1">
            <a:off x="5857885" y="1785926"/>
            <a:ext cx="1571636"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0" name="Rectangle 19"/>
          <p:cNvSpPr/>
          <p:nvPr/>
        </p:nvSpPr>
        <p:spPr>
          <a:xfrm>
            <a:off x="4572000" y="2786059"/>
            <a:ext cx="4572000" cy="646331"/>
          </a:xfrm>
          <a:prstGeom prst="rect">
            <a:avLst/>
          </a:prstGeom>
        </p:spPr>
        <p:txBody>
          <a:bodyPr>
            <a:spAutoFit/>
          </a:bodyPr>
          <a:lstStyle/>
          <a:p>
            <a:r>
              <a:rPr lang="fr-FR" sz="1200" dirty="0" smtClean="0"/>
              <a:t>La fontaine de Bacchus ou de l'automne, représente le dieu du vin avec une couronne de raisin. Il est entouré de Cupidons qui mangent du raisin ou sont endormis, ivres.</a:t>
            </a:r>
            <a:endParaRPr lang="fr-FR" sz="1200" dirty="0"/>
          </a:p>
        </p:txBody>
      </p:sp>
      <p:sp>
        <p:nvSpPr>
          <p:cNvPr id="21" name="Rectangle 20"/>
          <p:cNvSpPr/>
          <p:nvPr/>
        </p:nvSpPr>
        <p:spPr>
          <a:xfrm>
            <a:off x="5143504" y="3643314"/>
            <a:ext cx="3203506" cy="369332"/>
          </a:xfrm>
          <a:prstGeom prst="rect">
            <a:avLst/>
          </a:prstGeom>
        </p:spPr>
        <p:txBody>
          <a:bodyPr wrap="none">
            <a:spAutoFit/>
          </a:bodyPr>
          <a:lstStyle/>
          <a:p>
            <a:r>
              <a:rPr lang="fr-FR" u="sng" dirty="0" smtClean="0"/>
              <a:t>Quatrième : fontaine de saturne</a:t>
            </a:r>
            <a:endParaRPr lang="fr-FR" dirty="0"/>
          </a:p>
        </p:txBody>
      </p:sp>
      <p:pic>
        <p:nvPicPr>
          <p:cNvPr id="22" name="Image 21" descr="http://jardinversailles.voila.net/images/Saturne.jpg"/>
          <p:cNvPicPr/>
          <p:nvPr/>
        </p:nvPicPr>
        <p:blipFill>
          <a:blip r:embed="rId8" cstate="print"/>
          <a:srcRect/>
          <a:stretch>
            <a:fillRect/>
          </a:stretch>
        </p:blipFill>
        <p:spPr bwMode="auto">
          <a:xfrm>
            <a:off x="4714876" y="4143381"/>
            <a:ext cx="1987869" cy="1714340"/>
          </a:xfrm>
          <a:prstGeom prst="rect">
            <a:avLst/>
          </a:prstGeom>
          <a:noFill/>
          <a:ln w="9525">
            <a:noFill/>
            <a:miter lim="800000"/>
            <a:headEnd/>
            <a:tailEnd/>
          </a:ln>
        </p:spPr>
      </p:pic>
      <p:pic>
        <p:nvPicPr>
          <p:cNvPr id="23" name="Image 22" descr="http://jardinversailles.voila.net/images/plansaturne.jpg"/>
          <p:cNvPicPr/>
          <p:nvPr/>
        </p:nvPicPr>
        <p:blipFill>
          <a:blip r:embed="rId9" cstate="print"/>
          <a:srcRect/>
          <a:stretch>
            <a:fillRect/>
          </a:stretch>
        </p:blipFill>
        <p:spPr bwMode="auto">
          <a:xfrm>
            <a:off x="7000894" y="4143381"/>
            <a:ext cx="1936207" cy="1713784"/>
          </a:xfrm>
          <a:prstGeom prst="rect">
            <a:avLst/>
          </a:prstGeom>
          <a:noFill/>
          <a:ln w="9525">
            <a:noFill/>
            <a:miter lim="800000"/>
            <a:headEnd/>
            <a:tailEnd/>
          </a:ln>
        </p:spPr>
      </p:pic>
      <p:cxnSp>
        <p:nvCxnSpPr>
          <p:cNvPr id="25" name="Connecteur droit avec flèche 24"/>
          <p:cNvCxnSpPr/>
          <p:nvPr/>
        </p:nvCxnSpPr>
        <p:spPr>
          <a:xfrm flipV="1">
            <a:off x="5929323" y="4786323"/>
            <a:ext cx="1571636"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6" name="Rectangle 25"/>
          <p:cNvSpPr/>
          <p:nvPr/>
        </p:nvSpPr>
        <p:spPr>
          <a:xfrm>
            <a:off x="4572000" y="6000769"/>
            <a:ext cx="4572000" cy="646331"/>
          </a:xfrm>
          <a:prstGeom prst="rect">
            <a:avLst/>
          </a:prstGeom>
        </p:spPr>
        <p:txBody>
          <a:bodyPr>
            <a:spAutoFit/>
          </a:bodyPr>
          <a:lstStyle/>
          <a:p>
            <a:r>
              <a:rPr lang="fr-FR" sz="1200" dirty="0" smtClean="0"/>
              <a:t>La fontaine de Saturne, ou hiver, représente Saturne, mélancolique, couché sur un rocher couvert de glace, de coquillages et d'algues. Sa fontaine est circulaire.</a:t>
            </a:r>
            <a:endParaRPr lang="fr-FR"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6" descr="fghjuhjk"/>
          <p:cNvPicPr>
            <a:picLocks noChangeAspect="1" noChangeArrowheads="1"/>
          </p:cNvPicPr>
          <p:nvPr/>
        </p:nvPicPr>
        <p:blipFill>
          <a:blip r:embed="rId2" cstate="print"/>
          <a:srcRect/>
          <a:stretch>
            <a:fillRect/>
          </a:stretch>
        </p:blipFill>
        <p:spPr bwMode="auto">
          <a:xfrm>
            <a:off x="-244609" y="0"/>
            <a:ext cx="9595739" cy="6858000"/>
          </a:xfrm>
          <a:prstGeom prst="rect">
            <a:avLst/>
          </a:prstGeom>
          <a:noFill/>
          <a:ln w="9525">
            <a:noFill/>
            <a:miter lim="800000"/>
            <a:headEnd/>
            <a:tailEnd/>
          </a:ln>
        </p:spPr>
      </p:pic>
      <p:sp>
        <p:nvSpPr>
          <p:cNvPr id="2" name="Rectangle 1"/>
          <p:cNvSpPr/>
          <p:nvPr/>
        </p:nvSpPr>
        <p:spPr>
          <a:xfrm>
            <a:off x="571472" y="1428736"/>
            <a:ext cx="7929619"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dirty="0" smtClean="0"/>
              <a:t>	</a:t>
            </a:r>
            <a:r>
              <a:rPr lang="fr-FR" sz="2000" b="1" dirty="0" smtClean="0"/>
              <a:t>L </a:t>
            </a:r>
            <a:r>
              <a:rPr lang="fr-FR" sz="2000" b="1" dirty="0"/>
              <a:t>art des jardins appartient a notre culture, il constitue un riche témoignage de l évolution des modes de vie, de l organisation sociale dans le temps et l espace, les architectes, paysagistes et les jardiniers se consacrent essentiellement a la décoration des jardins appartenant aux couches sociales les plus aisées.</a:t>
            </a:r>
          </a:p>
          <a:p>
            <a:r>
              <a:rPr lang="fr-FR" sz="2000" b="1" dirty="0" smtClean="0"/>
              <a:t>	Et </a:t>
            </a:r>
            <a:r>
              <a:rPr lang="fr-FR" sz="2000" b="1" dirty="0"/>
              <a:t>parmi ces jardins nous avons les jardins de Versailles qui font partie des jardins qui ont touché ou apportés un plus aux jardins existants.  </a:t>
            </a:r>
          </a:p>
          <a:p>
            <a:r>
              <a:rPr lang="fr-FR" sz="2000" b="1" dirty="0" smtClean="0"/>
              <a:t>	Ce </a:t>
            </a:r>
            <a:r>
              <a:rPr lang="fr-FR" sz="2000" b="1" dirty="0"/>
              <a:t>dernier n’a pas échappé à la règle, lui aussi, sa réalisation a eu un but, une personne pour laquelle il a été réalisé, des architectes et paysagistes qui ont veillés à sa réalisation, a évolué et a été modifié a travers le temps ….</a:t>
            </a:r>
          </a:p>
          <a:p>
            <a:r>
              <a:rPr lang="fr-FR" sz="2000" b="1" dirty="0" smtClean="0"/>
              <a:t>	Tous </a:t>
            </a:r>
            <a:r>
              <a:rPr lang="fr-FR" sz="2000" b="1" dirty="0"/>
              <a:t>ces points nous intéresse, et c’est ce que nous allons voir pendants notre travail.</a:t>
            </a: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571472" y="1357298"/>
          <a:ext cx="7786743" cy="4357718"/>
        </p:xfrm>
        <a:graphic>
          <a:graphicData uri="http://schemas.openxmlformats.org/drawingml/2006/table">
            <a:tbl>
              <a:tblPr firstRow="1" bandRow="1">
                <a:tableStyleId>{616DA210-FB5B-4158-B5E0-FEB733F419BA}</a:tableStyleId>
              </a:tblPr>
              <a:tblGrid>
                <a:gridCol w="2000265"/>
                <a:gridCol w="1571636"/>
                <a:gridCol w="4214842"/>
              </a:tblGrid>
              <a:tr h="78581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u="sng" kern="1200" dirty="0" smtClean="0">
                          <a:solidFill>
                            <a:schemeClr val="tx1"/>
                          </a:solidFill>
                          <a:latin typeface="+mn-lt"/>
                          <a:ea typeface="+mn-ea"/>
                          <a:cs typeface="+mn-cs"/>
                        </a:rPr>
                        <a:t>Apollon</a:t>
                      </a:r>
                      <a:endParaRPr lang="fr-FR" sz="1800" b="1" kern="1200" dirty="0" smtClean="0">
                        <a:solidFill>
                          <a:schemeClr val="tx1"/>
                        </a:solidFill>
                        <a:latin typeface="+mn-lt"/>
                        <a:ea typeface="+mn-ea"/>
                        <a:cs typeface="+mn-cs"/>
                      </a:endParaRPr>
                    </a:p>
                    <a:p>
                      <a:endParaRPr lang="fr-FR" dirty="0"/>
                    </a:p>
                  </a:txBody>
                  <a:tcPr/>
                </a:tc>
                <a:tc>
                  <a:txBody>
                    <a:bodyPr/>
                    <a:lstStyle/>
                    <a:p>
                      <a:endParaRPr lang="fr-FR" dirty="0"/>
                    </a:p>
                  </a:txBody>
                  <a:tcPr/>
                </a:tc>
                <a:tc>
                  <a:txBody>
                    <a:bodyPr/>
                    <a:lstStyle/>
                    <a:p>
                      <a:r>
                        <a:rPr lang="fr-FR" sz="1200" kern="1200" dirty="0" smtClean="0">
                          <a:solidFill>
                            <a:schemeClr val="tx1"/>
                          </a:solidFill>
                          <a:latin typeface="+mn-lt"/>
                          <a:ea typeface="+mn-ea"/>
                          <a:cs typeface="+mn-cs"/>
                        </a:rPr>
                        <a:t>Apollon est dans la mythologie romaine le dieu du Soleil.</a:t>
                      </a:r>
                    </a:p>
                    <a:p>
                      <a:r>
                        <a:rPr lang="fr-FR" sz="1200" kern="1200" dirty="0" smtClean="0">
                          <a:solidFill>
                            <a:schemeClr val="tx1"/>
                          </a:solidFill>
                          <a:latin typeface="+mn-lt"/>
                          <a:ea typeface="+mn-ea"/>
                          <a:cs typeface="+mn-cs"/>
                        </a:rPr>
                        <a:t> </a:t>
                      </a:r>
                      <a:endParaRPr lang="fr-FR" sz="1200" dirty="0"/>
                    </a:p>
                  </a:txBody>
                  <a:tcPr/>
                </a:tc>
              </a:tr>
              <a:tr h="11430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u="sng" kern="1200" dirty="0" smtClean="0">
                          <a:solidFill>
                            <a:schemeClr val="tx1"/>
                          </a:solidFill>
                          <a:latin typeface="+mn-lt"/>
                          <a:ea typeface="+mn-ea"/>
                          <a:cs typeface="+mn-cs"/>
                        </a:rPr>
                        <a:t>Les statues par 4</a:t>
                      </a:r>
                      <a:endParaRPr lang="fr-FR" b="1" dirty="0" smtClean="0"/>
                    </a:p>
                    <a:p>
                      <a:endParaRPr lang="fr-FR" dirty="0"/>
                    </a:p>
                  </a:txBody>
                  <a:tcPr/>
                </a:tc>
                <a:tc>
                  <a:txBody>
                    <a:bodyPr/>
                    <a:lstStyle/>
                    <a:p>
                      <a:endParaRPr lang="fr-FR" dirty="0"/>
                    </a:p>
                  </a:txBody>
                  <a:tcPr/>
                </a:tc>
                <a:tc>
                  <a:txBody>
                    <a:bodyPr/>
                    <a:lstStyle/>
                    <a:p>
                      <a:r>
                        <a:rPr lang="fr-FR" sz="1800" kern="1200" dirty="0" smtClean="0">
                          <a:solidFill>
                            <a:schemeClr val="tx1"/>
                          </a:solidFill>
                          <a:latin typeface="+mn-lt"/>
                          <a:ea typeface="+mn-ea"/>
                          <a:cs typeface="+mn-cs"/>
                        </a:rPr>
                        <a:t>. </a:t>
                      </a:r>
                      <a:r>
                        <a:rPr lang="fr-FR" sz="1200" kern="1200" dirty="0" smtClean="0">
                          <a:solidFill>
                            <a:schemeClr val="tx1"/>
                          </a:solidFill>
                          <a:latin typeface="+mn-lt"/>
                          <a:ea typeface="+mn-ea"/>
                          <a:cs typeface="+mn-cs"/>
                        </a:rPr>
                        <a:t>D'après la mythologie, Apollon effectuait chaque jour une course autour de la Terre afin d'annoncer l'aurore. Louis XIV souhaita donc que le jardin soit décoré par des statues représentant les quatre continents, les quatre saisons et les quatre tempéraments. </a:t>
                      </a:r>
                      <a:endParaRPr lang="fr-FR" sz="1200" dirty="0"/>
                    </a:p>
                  </a:txBody>
                  <a:tcPr/>
                </a:tc>
              </a:tr>
              <a:tr h="1268025">
                <a:tc>
                  <a:txBody>
                    <a:bodyPr/>
                    <a:lstStyle/>
                    <a:p>
                      <a:pPr algn="ctr"/>
                      <a:r>
                        <a:rPr lang="fr-FR" sz="1800" b="1" u="sng" kern="1200" dirty="0" smtClean="0">
                          <a:solidFill>
                            <a:schemeClr val="tx1"/>
                          </a:solidFill>
                          <a:latin typeface="+mn-lt"/>
                          <a:ea typeface="+mn-ea"/>
                          <a:cs typeface="+mn-cs"/>
                        </a:rPr>
                        <a:t>Latone</a:t>
                      </a:r>
                      <a:endParaRPr lang="fr-FR" b="1" dirty="0"/>
                    </a:p>
                  </a:txBody>
                  <a:tcPr/>
                </a:tc>
                <a:tc>
                  <a:txBody>
                    <a:bodyPr/>
                    <a:lstStyle/>
                    <a:p>
                      <a:endParaRPr lang="fr-FR" dirty="0"/>
                    </a:p>
                  </a:txBody>
                  <a:tcPr/>
                </a:tc>
                <a:tc>
                  <a:txBody>
                    <a:bodyPr/>
                    <a:lstStyle/>
                    <a:p>
                      <a:r>
                        <a:rPr lang="fr-FR" sz="1200" kern="1200" dirty="0" smtClean="0">
                          <a:solidFill>
                            <a:schemeClr val="tx1"/>
                          </a:solidFill>
                          <a:latin typeface="+mn-lt"/>
                          <a:ea typeface="+mn-ea"/>
                          <a:cs typeface="+mn-cs"/>
                        </a:rPr>
                        <a:t>Latone, fille des Titans et maîtresse de Jupiter, est la mère des dieux Apollon et Diane. Un jour qu'elle était allée boire de l'eau fraîche avec ses enfants dans le village de Lycie, des paysans guidés par Junon (sa rivale) surgirent de nulle part et encerclèrent la jeune femme. Latone, désespérée, supplia les dieux de l'Olympe de lui venir en aide. Jupiter transforma alors les agresseurs en tortues et grenouilles. C'est de ce mythe que la fontaine de Latone est née.</a:t>
                      </a:r>
                      <a:endParaRPr lang="fr-FR" sz="1200" dirty="0"/>
                    </a:p>
                  </a:txBody>
                  <a:tcPr/>
                </a:tc>
              </a:tr>
              <a:tr h="874412">
                <a:tc>
                  <a:txBody>
                    <a:bodyPr/>
                    <a:lstStyle/>
                    <a:p>
                      <a:pPr algn="ctr"/>
                      <a:r>
                        <a:rPr lang="fr-FR" sz="1800" u="sng" kern="1200" dirty="0" smtClean="0">
                          <a:solidFill>
                            <a:schemeClr val="tx1"/>
                          </a:solidFill>
                          <a:latin typeface="+mn-lt"/>
                          <a:ea typeface="+mn-ea"/>
                          <a:cs typeface="+mn-cs"/>
                        </a:rPr>
                        <a:t>Le Dragon</a:t>
                      </a:r>
                      <a:endParaRPr lang="fr-FR" b="1" dirty="0"/>
                    </a:p>
                  </a:txBody>
                  <a:tcPr/>
                </a:tc>
                <a:tc>
                  <a:txBody>
                    <a:bodyPr/>
                    <a:lstStyle/>
                    <a:p>
                      <a:endParaRPr lang="fr-FR" dirty="0"/>
                    </a:p>
                  </a:txBody>
                  <a:tcPr/>
                </a:tc>
                <a:tc>
                  <a:txBody>
                    <a:bodyPr/>
                    <a:lstStyle/>
                    <a:p>
                      <a:r>
                        <a:rPr lang="fr-FR" sz="1800" kern="1200" dirty="0" smtClean="0">
                          <a:solidFill>
                            <a:schemeClr val="tx1"/>
                          </a:solidFill>
                          <a:latin typeface="+mn-lt"/>
                          <a:ea typeface="+mn-ea"/>
                          <a:cs typeface="+mn-cs"/>
                        </a:rPr>
                        <a:t> </a:t>
                      </a:r>
                      <a:r>
                        <a:rPr lang="fr-FR" sz="1200" kern="1200" dirty="0" smtClean="0">
                          <a:solidFill>
                            <a:schemeClr val="tx1"/>
                          </a:solidFill>
                          <a:latin typeface="+mn-lt"/>
                          <a:ea typeface="+mn-ea"/>
                          <a:cs typeface="+mn-cs"/>
                        </a:rPr>
                        <a:t>La légende raconte que Gaïa (la Terre) engendra un terrible dragon, Python, pour garder la ville de Pytho,après que apollon</a:t>
                      </a:r>
                      <a:r>
                        <a:rPr lang="fr-FR" sz="1200" kern="1200" baseline="0" dirty="0" smtClean="0">
                          <a:solidFill>
                            <a:schemeClr val="tx1"/>
                          </a:solidFill>
                          <a:latin typeface="+mn-lt"/>
                          <a:ea typeface="+mn-ea"/>
                          <a:cs typeface="+mn-cs"/>
                        </a:rPr>
                        <a:t> apprit son existence il décida de le tuer.</a:t>
                      </a:r>
                      <a:endParaRPr lang="fr-FR" sz="1200" dirty="0"/>
                    </a:p>
                  </a:txBody>
                  <a:tcPr/>
                </a:tc>
              </a:tr>
            </a:tbl>
          </a:graphicData>
        </a:graphic>
      </p:graphicFrame>
      <p:pic>
        <p:nvPicPr>
          <p:cNvPr id="7" name="Image 6" descr="http://jardinversailles.voila.net/images/apollon2.jpg"/>
          <p:cNvPicPr/>
          <p:nvPr/>
        </p:nvPicPr>
        <p:blipFill>
          <a:blip r:embed="rId2" cstate="print"/>
          <a:srcRect/>
          <a:stretch>
            <a:fillRect/>
          </a:stretch>
        </p:blipFill>
        <p:spPr bwMode="auto">
          <a:xfrm>
            <a:off x="2571736" y="1428736"/>
            <a:ext cx="1428760" cy="642942"/>
          </a:xfrm>
          <a:prstGeom prst="rect">
            <a:avLst/>
          </a:prstGeom>
          <a:noFill/>
          <a:ln w="9525">
            <a:noFill/>
            <a:miter lim="800000"/>
            <a:headEnd/>
            <a:tailEnd/>
          </a:ln>
        </p:spPr>
      </p:pic>
      <p:pic>
        <p:nvPicPr>
          <p:cNvPr id="9" name="Image 8" descr="http://jardinversailles.voila.net/images/latone3.jpg"/>
          <p:cNvPicPr/>
          <p:nvPr/>
        </p:nvPicPr>
        <p:blipFill rotWithShape="1">
          <a:blip r:embed="rId3" cstate="print"/>
          <a:srcRect l="3054" t="5989" r="3054" b="19760"/>
          <a:stretch/>
        </p:blipFill>
        <p:spPr bwMode="auto">
          <a:xfrm>
            <a:off x="2643174" y="3429000"/>
            <a:ext cx="1428760" cy="1214446"/>
          </a:xfrm>
          <a:prstGeom prst="rect">
            <a:avLst/>
          </a:prstGeom>
          <a:ln>
            <a:noFill/>
          </a:ln>
          <a:effectLst>
            <a:outerShdw blurRad="292100" dist="139700" dir="2700000" algn="tl" rotWithShape="0">
              <a:srgbClr val="333333">
                <a:alpha val="65000"/>
              </a:srgbClr>
            </a:outerShdw>
          </a:effectLst>
          <a:extLst>
            <a:ext uri="{53640926-AAD7-44D8-BBD7-CCE9431645EC}">
              <a14:shadowObscured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a:ext>
          </a:extLst>
        </p:spPr>
      </p:pic>
      <p:pic>
        <p:nvPicPr>
          <p:cNvPr id="10" name="Image 9" descr="http://jardinversailles.voila.net/images/python.jpg"/>
          <p:cNvPicPr/>
          <p:nvPr/>
        </p:nvPicPr>
        <p:blipFill>
          <a:blip r:embed="rId4" cstate="print"/>
          <a:srcRect/>
          <a:stretch>
            <a:fillRect/>
          </a:stretch>
        </p:blipFill>
        <p:spPr bwMode="auto">
          <a:xfrm>
            <a:off x="2643174" y="4929198"/>
            <a:ext cx="1428760" cy="785818"/>
          </a:xfrm>
          <a:prstGeom prst="rect">
            <a:avLst/>
          </a:prstGeom>
          <a:ln>
            <a:noFill/>
          </a:ln>
          <a:effectLst>
            <a:softEdge rad="112500"/>
          </a:effectLst>
        </p:spPr>
      </p:pic>
      <p:sp>
        <p:nvSpPr>
          <p:cNvPr id="8" name="ZoneTexte 7"/>
          <p:cNvSpPr txBox="1"/>
          <p:nvPr/>
        </p:nvSpPr>
        <p:spPr>
          <a:xfrm>
            <a:off x="1000100" y="571480"/>
            <a:ext cx="4071966" cy="369332"/>
          </a:xfrm>
          <a:prstGeom prst="rect">
            <a:avLst/>
          </a:prstGeom>
          <a:noFill/>
        </p:spPr>
        <p:txBody>
          <a:bodyPr wrap="square" rtlCol="0">
            <a:spAutoFit/>
          </a:bodyPr>
          <a:lstStyle/>
          <a:p>
            <a:r>
              <a:rPr lang="fr-FR" dirty="0" smtClean="0"/>
              <a:t>Explication du choix des sculptures:</a:t>
            </a:r>
            <a:endParaRPr lang="fr-F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p:cNvGrpSpPr/>
          <p:nvPr/>
        </p:nvGrpSpPr>
        <p:grpSpPr>
          <a:xfrm>
            <a:off x="500034" y="1785926"/>
            <a:ext cx="1441324" cy="1500198"/>
            <a:chOff x="3643336" y="66113"/>
            <a:chExt cx="1441324" cy="1584000"/>
          </a:xfrm>
        </p:grpSpPr>
        <p:sp>
          <p:nvSpPr>
            <p:cNvPr id="6" name="Rectangle 5"/>
            <p:cNvSpPr/>
            <p:nvPr/>
          </p:nvSpPr>
          <p:spPr>
            <a:xfrm>
              <a:off x="3643336" y="66113"/>
              <a:ext cx="1441324" cy="15840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ectangle 6"/>
            <p:cNvSpPr/>
            <p:nvPr/>
          </p:nvSpPr>
          <p:spPr>
            <a:xfrm>
              <a:off x="3643336" y="66113"/>
              <a:ext cx="1441324" cy="1584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fr-FR" sz="1600" kern="1200" dirty="0" smtClean="0"/>
                <a:t>Arbres fruitiers</a:t>
              </a:r>
              <a:endParaRPr lang="fr-FR" sz="1600" kern="1200" dirty="0"/>
            </a:p>
          </p:txBody>
        </p:sp>
      </p:grpSp>
      <p:grpSp>
        <p:nvGrpSpPr>
          <p:cNvPr id="3" name="Groupe 2"/>
          <p:cNvGrpSpPr/>
          <p:nvPr/>
        </p:nvGrpSpPr>
        <p:grpSpPr>
          <a:xfrm>
            <a:off x="500034" y="3362898"/>
            <a:ext cx="1441324" cy="2415599"/>
            <a:chOff x="3643336" y="1643085"/>
            <a:chExt cx="1441324" cy="2415599"/>
          </a:xfrm>
        </p:grpSpPr>
        <p:sp>
          <p:nvSpPr>
            <p:cNvPr id="4" name="Rectangle 3"/>
            <p:cNvSpPr/>
            <p:nvPr/>
          </p:nvSpPr>
          <p:spPr>
            <a:xfrm>
              <a:off x="3643336" y="1643085"/>
              <a:ext cx="1441324" cy="241559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5" name="Rectangle 4"/>
            <p:cNvSpPr/>
            <p:nvPr/>
          </p:nvSpPr>
          <p:spPr>
            <a:xfrm>
              <a:off x="3643336" y="1643085"/>
              <a:ext cx="1441324" cy="2415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algn="l" defTabSz="622300">
                <a:lnSpc>
                  <a:spcPct val="90000"/>
                </a:lnSpc>
                <a:spcBef>
                  <a:spcPct val="0"/>
                </a:spcBef>
                <a:spcAft>
                  <a:spcPct val="15000"/>
                </a:spcAft>
                <a:buChar char="••"/>
              </a:pPr>
              <a:r>
                <a:rPr lang="fr-FR" sz="1400" b="1" kern="1200" dirty="0" smtClean="0"/>
                <a:t>grenadiers,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poiriers,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pommiers, </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framboisiers,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cassissiers,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kiwis,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 pêchers,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pruniers,</a:t>
              </a:r>
              <a:endParaRPr lang="fr-FR" sz="1400" b="1" kern="1200" dirty="0"/>
            </a:p>
            <a:p>
              <a:pPr marL="114300" lvl="1" indent="-114300" algn="l" defTabSz="622300">
                <a:lnSpc>
                  <a:spcPct val="90000"/>
                </a:lnSpc>
                <a:spcBef>
                  <a:spcPct val="0"/>
                </a:spcBef>
                <a:spcAft>
                  <a:spcPct val="15000"/>
                </a:spcAft>
                <a:buChar char="••"/>
              </a:pPr>
              <a:r>
                <a:rPr lang="fr-FR" sz="1400" b="1" kern="1200" dirty="0" smtClean="0"/>
                <a:t>Châtaigniers.</a:t>
              </a:r>
              <a:r>
                <a:rPr lang="fr-FR" sz="1300" kern="1200" dirty="0" smtClean="0"/>
                <a:t/>
              </a:r>
              <a:br>
                <a:rPr lang="fr-FR" sz="1300" kern="1200" dirty="0" smtClean="0"/>
              </a:br>
              <a:endParaRPr lang="fr-FR" sz="1300" kern="1200" dirty="0"/>
            </a:p>
          </p:txBody>
        </p:sp>
      </p:grpSp>
      <p:grpSp>
        <p:nvGrpSpPr>
          <p:cNvPr id="8" name="Groupe 7"/>
          <p:cNvGrpSpPr/>
          <p:nvPr/>
        </p:nvGrpSpPr>
        <p:grpSpPr>
          <a:xfrm>
            <a:off x="2143108" y="1785926"/>
            <a:ext cx="1385660" cy="1500198"/>
            <a:chOff x="2097669" y="179848"/>
            <a:chExt cx="1385660" cy="1612800"/>
          </a:xfrm>
        </p:grpSpPr>
        <p:sp>
          <p:nvSpPr>
            <p:cNvPr id="12" name="Rectangle 11"/>
            <p:cNvSpPr/>
            <p:nvPr/>
          </p:nvSpPr>
          <p:spPr>
            <a:xfrm>
              <a:off x="2097669" y="179848"/>
              <a:ext cx="1385660" cy="16128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12"/>
            <p:cNvSpPr/>
            <p:nvPr/>
          </p:nvSpPr>
          <p:spPr>
            <a:xfrm>
              <a:off x="2097669" y="179848"/>
              <a:ext cx="1385660" cy="16128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5560" tIns="20320" rIns="35560" bIns="20320" numCol="1" spcCol="1270" anchor="ctr" anchorCtr="0">
              <a:noAutofit/>
            </a:bodyPr>
            <a:lstStyle/>
            <a:p>
              <a:pPr lvl="0" algn="ctr" defTabSz="222250">
                <a:lnSpc>
                  <a:spcPct val="90000"/>
                </a:lnSpc>
                <a:spcBef>
                  <a:spcPct val="0"/>
                </a:spcBef>
                <a:spcAft>
                  <a:spcPct val="35000"/>
                </a:spcAft>
              </a:pPr>
              <a:r>
                <a:rPr lang="fr-FR" sz="1400" kern="1200" dirty="0" smtClean="0"/>
                <a:t>Arbres d'alignement</a:t>
              </a:r>
              <a:endParaRPr lang="fr-FR" sz="1400" kern="1200" dirty="0"/>
            </a:p>
          </p:txBody>
        </p:sp>
      </p:grpSp>
      <p:grpSp>
        <p:nvGrpSpPr>
          <p:cNvPr id="9" name="Groupe 8"/>
          <p:cNvGrpSpPr/>
          <p:nvPr/>
        </p:nvGrpSpPr>
        <p:grpSpPr>
          <a:xfrm>
            <a:off x="2143108" y="3357561"/>
            <a:ext cx="1385660" cy="2408209"/>
            <a:chOff x="2097669" y="1700173"/>
            <a:chExt cx="1385660" cy="2459519"/>
          </a:xfrm>
        </p:grpSpPr>
        <p:sp>
          <p:nvSpPr>
            <p:cNvPr id="10" name="Rectangle 9"/>
            <p:cNvSpPr/>
            <p:nvPr/>
          </p:nvSpPr>
          <p:spPr>
            <a:xfrm>
              <a:off x="2097669" y="1700173"/>
              <a:ext cx="1385660" cy="245951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1" name="Rectangle 10"/>
            <p:cNvSpPr/>
            <p:nvPr/>
          </p:nvSpPr>
          <p:spPr>
            <a:xfrm>
              <a:off x="2097669" y="1751484"/>
              <a:ext cx="1385660" cy="24082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2300">
                <a:lnSpc>
                  <a:spcPct val="90000"/>
                </a:lnSpc>
                <a:spcBef>
                  <a:spcPct val="0"/>
                </a:spcBef>
                <a:spcAft>
                  <a:spcPct val="15000"/>
                </a:spcAft>
                <a:buChar char="••"/>
              </a:pPr>
              <a:r>
                <a:rPr lang="fr-FR" sz="1400" b="1" kern="1200" dirty="0" smtClean="0"/>
                <a:t>Marronniers,</a:t>
              </a:r>
              <a:endParaRPr lang="fr-FR" sz="1400" b="1" kern="1200" dirty="0"/>
            </a:p>
            <a:p>
              <a:pPr marL="114300" lvl="1" indent="-114300" defTabSz="622300">
                <a:lnSpc>
                  <a:spcPct val="90000"/>
                </a:lnSpc>
                <a:spcBef>
                  <a:spcPct val="0"/>
                </a:spcBef>
                <a:spcAft>
                  <a:spcPct val="15000"/>
                </a:spcAft>
                <a:buChar char="••"/>
              </a:pPr>
              <a:r>
                <a:rPr lang="fr-FR" sz="1400" b="1" kern="1200" dirty="0" smtClean="0"/>
                <a:t>Charmille,</a:t>
              </a:r>
              <a:endParaRPr lang="fr-FR" sz="1400" b="1" kern="1200" dirty="0"/>
            </a:p>
            <a:p>
              <a:pPr marL="114300" lvl="1" indent="-114300" defTabSz="622300">
                <a:lnSpc>
                  <a:spcPct val="90000"/>
                </a:lnSpc>
                <a:spcBef>
                  <a:spcPct val="0"/>
                </a:spcBef>
                <a:spcAft>
                  <a:spcPct val="15000"/>
                </a:spcAft>
                <a:buChar char="••"/>
              </a:pPr>
              <a:r>
                <a:rPr lang="fr-FR" sz="1400" b="1" kern="1200" dirty="0" smtClean="0"/>
                <a:t>Tilleuls,</a:t>
              </a:r>
              <a:endParaRPr lang="fr-FR" sz="1400" b="1" kern="1200" dirty="0"/>
            </a:p>
            <a:p>
              <a:pPr marL="114300" lvl="1" indent="-114300" defTabSz="622300">
                <a:lnSpc>
                  <a:spcPct val="90000"/>
                </a:lnSpc>
                <a:spcBef>
                  <a:spcPct val="0"/>
                </a:spcBef>
                <a:spcAft>
                  <a:spcPct val="15000"/>
                </a:spcAft>
                <a:buChar char="••"/>
              </a:pPr>
              <a:r>
                <a:rPr lang="fr-FR" sz="1400" b="1" kern="1200" dirty="0" smtClean="0"/>
                <a:t>Platanes,</a:t>
              </a:r>
              <a:endParaRPr lang="fr-FR" sz="1400" b="1" kern="1200" dirty="0"/>
            </a:p>
            <a:p>
              <a:pPr marL="114300" lvl="1" indent="-114300" defTabSz="622300">
                <a:lnSpc>
                  <a:spcPct val="90000"/>
                </a:lnSpc>
                <a:spcBef>
                  <a:spcPct val="0"/>
                </a:spcBef>
                <a:spcAft>
                  <a:spcPct val="15000"/>
                </a:spcAft>
                <a:buChar char="••"/>
              </a:pPr>
              <a:r>
                <a:rPr lang="fr-FR" sz="1400" b="1" kern="1200" dirty="0" smtClean="0"/>
                <a:t>peupliers ,</a:t>
              </a:r>
              <a:endParaRPr lang="fr-FR" sz="1400" b="1" kern="1200" dirty="0"/>
            </a:p>
            <a:p>
              <a:pPr marL="114300" lvl="1" indent="-114300" defTabSz="622300">
                <a:lnSpc>
                  <a:spcPct val="90000"/>
                </a:lnSpc>
                <a:spcBef>
                  <a:spcPct val="0"/>
                </a:spcBef>
                <a:spcAft>
                  <a:spcPct val="15000"/>
                </a:spcAft>
                <a:buChar char="••"/>
              </a:pPr>
              <a:r>
                <a:rPr lang="fr-FR" sz="1400" b="1" kern="1200" dirty="0" smtClean="0"/>
                <a:t>Aulnes,</a:t>
              </a:r>
              <a:endParaRPr lang="fr-FR" sz="1400" b="1" kern="1200" dirty="0"/>
            </a:p>
            <a:p>
              <a:pPr marL="114300" lvl="1" indent="-114300" defTabSz="622300">
                <a:lnSpc>
                  <a:spcPct val="90000"/>
                </a:lnSpc>
                <a:spcBef>
                  <a:spcPct val="0"/>
                </a:spcBef>
                <a:spcAft>
                  <a:spcPct val="15000"/>
                </a:spcAft>
                <a:buChar char="••"/>
              </a:pPr>
              <a:r>
                <a:rPr lang="fr-FR" sz="1400" b="1" kern="1200" dirty="0" smtClean="0"/>
                <a:t>Charmes.</a:t>
              </a:r>
              <a:r>
                <a:rPr lang="fr-FR" sz="1400" kern="1200" dirty="0" smtClean="0"/>
                <a:t/>
              </a:r>
              <a:br>
                <a:rPr lang="fr-FR" sz="1400" kern="1200" dirty="0" smtClean="0"/>
              </a:br>
              <a:endParaRPr lang="fr-FR" sz="1400" kern="1200" dirty="0"/>
            </a:p>
            <a:p>
              <a:pPr marL="171450" lvl="1" indent="-171450" algn="ctr" defTabSz="711200">
                <a:lnSpc>
                  <a:spcPct val="90000"/>
                </a:lnSpc>
                <a:spcBef>
                  <a:spcPct val="0"/>
                </a:spcBef>
                <a:spcAft>
                  <a:spcPct val="15000"/>
                </a:spcAft>
                <a:buChar char="••"/>
              </a:pPr>
              <a:endParaRPr lang="fr-FR" sz="1600" kern="1200" dirty="0"/>
            </a:p>
          </p:txBody>
        </p:sp>
      </p:grpSp>
      <p:grpSp>
        <p:nvGrpSpPr>
          <p:cNvPr id="14" name="Groupe 13"/>
          <p:cNvGrpSpPr/>
          <p:nvPr/>
        </p:nvGrpSpPr>
        <p:grpSpPr>
          <a:xfrm>
            <a:off x="3643306" y="1785926"/>
            <a:ext cx="1500198" cy="1500198"/>
            <a:chOff x="0" y="361171"/>
            <a:chExt cx="1625416" cy="1584000"/>
          </a:xfrm>
        </p:grpSpPr>
        <p:sp>
          <p:nvSpPr>
            <p:cNvPr id="18" name="Rectangle 17"/>
            <p:cNvSpPr/>
            <p:nvPr/>
          </p:nvSpPr>
          <p:spPr>
            <a:xfrm>
              <a:off x="0" y="361171"/>
              <a:ext cx="1625416" cy="15840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18"/>
            <p:cNvSpPr/>
            <p:nvPr/>
          </p:nvSpPr>
          <p:spPr>
            <a:xfrm>
              <a:off x="0" y="361171"/>
              <a:ext cx="1625416" cy="1584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fr-FR" sz="1600" b="0" kern="1200" dirty="0" smtClean="0"/>
                <a:t>Arbres</a:t>
              </a:r>
              <a:r>
                <a:rPr lang="fr-FR" sz="1600" kern="1200" dirty="0" smtClean="0"/>
                <a:t> remarquables</a:t>
              </a:r>
              <a:endParaRPr lang="fr-FR" sz="1600" kern="1200" dirty="0"/>
            </a:p>
          </p:txBody>
        </p:sp>
      </p:grpSp>
      <p:grpSp>
        <p:nvGrpSpPr>
          <p:cNvPr id="15" name="Groupe 14"/>
          <p:cNvGrpSpPr/>
          <p:nvPr/>
        </p:nvGrpSpPr>
        <p:grpSpPr>
          <a:xfrm>
            <a:off x="3643306" y="3359330"/>
            <a:ext cx="1500198" cy="2415599"/>
            <a:chOff x="0" y="1934575"/>
            <a:chExt cx="1625416" cy="2415599"/>
          </a:xfrm>
        </p:grpSpPr>
        <p:sp>
          <p:nvSpPr>
            <p:cNvPr id="16" name="Rectangle 15"/>
            <p:cNvSpPr/>
            <p:nvPr/>
          </p:nvSpPr>
          <p:spPr>
            <a:xfrm>
              <a:off x="0" y="1934575"/>
              <a:ext cx="1625416" cy="241559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7" name="Rectangle 16"/>
            <p:cNvSpPr/>
            <p:nvPr/>
          </p:nvSpPr>
          <p:spPr>
            <a:xfrm>
              <a:off x="0" y="1934575"/>
              <a:ext cx="1625416" cy="2415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74676" tIns="74676" rIns="99568" bIns="112014" numCol="1" spcCol="1270" anchor="t" anchorCtr="0">
              <a:noAutofit/>
            </a:bodyPr>
            <a:lstStyle/>
            <a:p>
              <a:pPr marL="114300" lvl="1" indent="-114300" defTabSz="622300">
                <a:lnSpc>
                  <a:spcPct val="90000"/>
                </a:lnSpc>
                <a:spcBef>
                  <a:spcPct val="0"/>
                </a:spcBef>
                <a:spcAft>
                  <a:spcPct val="15000"/>
                </a:spcAft>
                <a:buChar char="••"/>
              </a:pPr>
              <a:r>
                <a:rPr lang="fr-FR" sz="1400" b="1" kern="1200" dirty="0" smtClean="0"/>
                <a:t>Platane au pied d'éléphant,</a:t>
              </a:r>
              <a:endParaRPr lang="fr-FR" sz="1400" b="1" kern="1200" dirty="0"/>
            </a:p>
            <a:p>
              <a:pPr marL="114300" lvl="1" indent="-114300" defTabSz="622300">
                <a:lnSpc>
                  <a:spcPct val="90000"/>
                </a:lnSpc>
                <a:spcBef>
                  <a:spcPct val="0"/>
                </a:spcBef>
                <a:spcAft>
                  <a:spcPct val="15000"/>
                </a:spcAft>
                <a:buChar char="••"/>
              </a:pPr>
              <a:r>
                <a:rPr lang="fr-FR" sz="1400" b="1" kern="1200" dirty="0" smtClean="0"/>
                <a:t>Catalpas,</a:t>
              </a:r>
              <a:endParaRPr lang="fr-FR" sz="1400" b="1" kern="1200" dirty="0"/>
            </a:p>
            <a:p>
              <a:pPr marL="114300" lvl="1" indent="-114300" defTabSz="622300">
                <a:lnSpc>
                  <a:spcPct val="90000"/>
                </a:lnSpc>
                <a:spcBef>
                  <a:spcPct val="0"/>
                </a:spcBef>
                <a:spcAft>
                  <a:spcPct val="15000"/>
                </a:spcAft>
                <a:buChar char="••"/>
              </a:pPr>
              <a:r>
                <a:rPr lang="fr-FR" sz="1400" b="1" kern="1200" dirty="0" smtClean="0"/>
                <a:t>Cyprès chauve,</a:t>
              </a:r>
              <a:endParaRPr lang="fr-FR" sz="1400" b="1" kern="1200" dirty="0"/>
            </a:p>
            <a:p>
              <a:pPr marL="114300" lvl="1" indent="-114300" defTabSz="622300">
                <a:lnSpc>
                  <a:spcPct val="90000"/>
                </a:lnSpc>
                <a:spcBef>
                  <a:spcPct val="0"/>
                </a:spcBef>
                <a:spcAft>
                  <a:spcPct val="15000"/>
                </a:spcAft>
                <a:buChar char="••"/>
              </a:pPr>
              <a:r>
                <a:rPr lang="fr-FR" sz="1400" b="1" kern="1200" dirty="0" smtClean="0"/>
                <a:t> Sophora Japonica,</a:t>
              </a:r>
              <a:endParaRPr lang="fr-FR" sz="1400" b="1" kern="1200" dirty="0"/>
            </a:p>
            <a:p>
              <a:pPr marL="114300" lvl="1" indent="-114300" defTabSz="622300">
                <a:lnSpc>
                  <a:spcPct val="90000"/>
                </a:lnSpc>
                <a:spcBef>
                  <a:spcPct val="0"/>
                </a:spcBef>
                <a:spcAft>
                  <a:spcPct val="15000"/>
                </a:spcAft>
                <a:buChar char="••"/>
              </a:pPr>
              <a:r>
                <a:rPr lang="fr-FR" sz="1400" b="1" kern="1200" dirty="0" smtClean="0"/>
                <a:t>Tulipier de virginie,</a:t>
              </a:r>
              <a:endParaRPr lang="fr-FR" sz="1400" b="1" kern="1200" dirty="0"/>
            </a:p>
            <a:p>
              <a:pPr marL="114300" lvl="1" indent="-114300" defTabSz="622300">
                <a:lnSpc>
                  <a:spcPct val="90000"/>
                </a:lnSpc>
                <a:spcBef>
                  <a:spcPct val="0"/>
                </a:spcBef>
                <a:spcAft>
                  <a:spcPct val="15000"/>
                </a:spcAft>
                <a:buChar char="••"/>
              </a:pPr>
              <a:r>
                <a:rPr lang="fr-FR" sz="1400" b="1" kern="1200" dirty="0" smtClean="0"/>
                <a:t>Sequoïa,</a:t>
              </a:r>
              <a:endParaRPr lang="fr-FR" sz="1400" b="1" kern="1200" dirty="0"/>
            </a:p>
            <a:p>
              <a:pPr marL="114300" lvl="1" indent="-114300" defTabSz="622300">
                <a:lnSpc>
                  <a:spcPct val="90000"/>
                </a:lnSpc>
                <a:spcBef>
                  <a:spcPct val="0"/>
                </a:spcBef>
                <a:spcAft>
                  <a:spcPct val="15000"/>
                </a:spcAft>
                <a:buChar char="••"/>
              </a:pPr>
              <a:r>
                <a:rPr lang="fr-FR" sz="1400" b="1" kern="1200" dirty="0" smtClean="0"/>
                <a:t>Cèdre du Liban.</a:t>
              </a:r>
              <a:endParaRPr lang="fr-FR" sz="1400" b="1" kern="1200" dirty="0"/>
            </a:p>
          </p:txBody>
        </p:sp>
      </p:grpSp>
      <p:grpSp>
        <p:nvGrpSpPr>
          <p:cNvPr id="20" name="Groupe 19"/>
          <p:cNvGrpSpPr/>
          <p:nvPr/>
        </p:nvGrpSpPr>
        <p:grpSpPr>
          <a:xfrm>
            <a:off x="7000892" y="1785926"/>
            <a:ext cx="1541903" cy="1500198"/>
            <a:chOff x="7295631" y="230807"/>
            <a:chExt cx="1541903" cy="1584000"/>
          </a:xfrm>
        </p:grpSpPr>
        <p:sp>
          <p:nvSpPr>
            <p:cNvPr id="26" name="Rectangle 25"/>
            <p:cNvSpPr/>
            <p:nvPr/>
          </p:nvSpPr>
          <p:spPr>
            <a:xfrm flipH="1">
              <a:off x="7295631" y="230807"/>
              <a:ext cx="1541903" cy="15840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Rectangle 26"/>
            <p:cNvSpPr/>
            <p:nvPr/>
          </p:nvSpPr>
          <p:spPr>
            <a:xfrm>
              <a:off x="7295631" y="230807"/>
              <a:ext cx="1541903" cy="1584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endParaRPr lang="fr-FR" sz="1600" kern="1200"/>
            </a:p>
          </p:txBody>
        </p:sp>
      </p:grpSp>
      <p:sp>
        <p:nvSpPr>
          <p:cNvPr id="21" name="Rectangle 20"/>
          <p:cNvSpPr/>
          <p:nvPr/>
        </p:nvSpPr>
        <p:spPr>
          <a:xfrm flipH="1">
            <a:off x="7000885" y="3357562"/>
            <a:ext cx="1541903" cy="2428892"/>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grpSp>
        <p:nvGrpSpPr>
          <p:cNvPr id="22" name="Groupe 21"/>
          <p:cNvGrpSpPr/>
          <p:nvPr/>
        </p:nvGrpSpPr>
        <p:grpSpPr>
          <a:xfrm>
            <a:off x="5269362" y="1771940"/>
            <a:ext cx="1530300" cy="1514184"/>
            <a:chOff x="5564101" y="216821"/>
            <a:chExt cx="1530300" cy="1584000"/>
          </a:xfrm>
        </p:grpSpPr>
        <p:sp>
          <p:nvSpPr>
            <p:cNvPr id="24" name="Rectangle 23"/>
            <p:cNvSpPr/>
            <p:nvPr/>
          </p:nvSpPr>
          <p:spPr>
            <a:xfrm>
              <a:off x="5564101" y="216821"/>
              <a:ext cx="1530300" cy="1584000"/>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Rectangle 24"/>
            <p:cNvSpPr/>
            <p:nvPr/>
          </p:nvSpPr>
          <p:spPr>
            <a:xfrm>
              <a:off x="5564101" y="216821"/>
              <a:ext cx="1530300" cy="1584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endParaRPr lang="fr-FR" sz="1600" kern="1200"/>
            </a:p>
          </p:txBody>
        </p:sp>
      </p:grpSp>
      <p:sp>
        <p:nvSpPr>
          <p:cNvPr id="23" name="Rectangle 22"/>
          <p:cNvSpPr/>
          <p:nvPr/>
        </p:nvSpPr>
        <p:spPr>
          <a:xfrm>
            <a:off x="5286380" y="3357562"/>
            <a:ext cx="1530300" cy="2415599"/>
          </a:xfrm>
          <a:prstGeom prst="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0" name="Rectangle 29"/>
          <p:cNvSpPr/>
          <p:nvPr/>
        </p:nvSpPr>
        <p:spPr>
          <a:xfrm>
            <a:off x="5500694" y="2285992"/>
            <a:ext cx="1008353" cy="369332"/>
          </a:xfrm>
          <a:prstGeom prst="rect">
            <a:avLst/>
          </a:prstGeom>
        </p:spPr>
        <p:txBody>
          <a:bodyPr wrap="none">
            <a:spAutoFit/>
          </a:bodyPr>
          <a:lstStyle/>
          <a:p>
            <a:r>
              <a:rPr lang="fr-FR" dirty="0" smtClean="0"/>
              <a:t>Arbustes</a:t>
            </a:r>
            <a:endParaRPr lang="fr-FR" dirty="0"/>
          </a:p>
        </p:txBody>
      </p:sp>
      <p:sp>
        <p:nvSpPr>
          <p:cNvPr id="1026" name="Rectangle 2"/>
          <p:cNvSpPr>
            <a:spLocks noChangeArrowheads="1"/>
          </p:cNvSpPr>
          <p:nvPr/>
        </p:nvSpPr>
        <p:spPr bwMode="auto">
          <a:xfrm>
            <a:off x="5214942" y="3357562"/>
            <a:ext cx="1785950"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cs typeface="Arial" charset="0"/>
              </a:rPr>
              <a:t>Charmille,</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cs typeface="Arial" charset="0"/>
              </a:rPr>
              <a:t> buis,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cs typeface="Arial" charset="0"/>
              </a:rPr>
              <a:t> ifs ,</a:t>
            </a:r>
          </a:p>
          <a:p>
            <a:pPr lvl="0" fontAlgn="base">
              <a:spcBef>
                <a:spcPct val="0"/>
              </a:spcBef>
              <a:spcAft>
                <a:spcPct val="0"/>
              </a:spcAft>
              <a:buFont typeface="Arial" pitchFamily="34" charset="0"/>
              <a:buChar char="•"/>
            </a:pPr>
            <a:r>
              <a:rPr lang="fr-FR" sz="1400" b="1" dirty="0" smtClean="0"/>
              <a:t>nombreuses essences .</a:t>
            </a:r>
            <a:endParaRPr kumimoji="0" lang="fr-FR" sz="1400" b="1" i="0" u="none" strike="noStrike" cap="none" normalizeH="0" baseline="0" dirty="0" smtClean="0">
              <a:ln>
                <a:noFill/>
              </a:ln>
              <a:solidFill>
                <a:schemeClr val="tx1"/>
              </a:solidFill>
              <a:effectLst/>
              <a:cs typeface="Arial" charset="0"/>
            </a:endParaRPr>
          </a:p>
        </p:txBody>
      </p:sp>
      <p:sp>
        <p:nvSpPr>
          <p:cNvPr id="1027" name="Rectangle 3"/>
          <p:cNvSpPr>
            <a:spLocks noChangeArrowheads="1"/>
          </p:cNvSpPr>
          <p:nvPr/>
        </p:nvSpPr>
        <p:spPr bwMode="auto">
          <a:xfrm>
            <a:off x="7000892" y="2285992"/>
            <a:ext cx="178595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Arial" charset="0"/>
                <a:cs typeface="Arial" charset="0"/>
              </a:rPr>
              <a:t>Plantes vivaces </a:t>
            </a:r>
          </a:p>
        </p:txBody>
      </p:sp>
      <p:sp>
        <p:nvSpPr>
          <p:cNvPr id="1028" name="Rectangle 4"/>
          <p:cNvSpPr>
            <a:spLocks noChangeArrowheads="1"/>
          </p:cNvSpPr>
          <p:nvPr/>
        </p:nvSpPr>
        <p:spPr bwMode="auto">
          <a:xfrm>
            <a:off x="7072330" y="3429000"/>
            <a:ext cx="357186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latin typeface="Arial" charset="0"/>
                <a:cs typeface="Arial" charset="0"/>
              </a:rPr>
              <a:t>asters,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latin typeface="Arial" charset="0"/>
                <a:cs typeface="Arial" charset="0"/>
              </a:rPr>
              <a:t> astilbes,</a:t>
            </a:r>
          </a:p>
          <a:p>
            <a:pPr marL="0" marR="0" lvl="0" indent="0" algn="l" defTabSz="914400" rtl="0" eaLnBrk="1" fontAlgn="base" latinLnBrk="0" hangingPunct="1">
              <a:lnSpc>
                <a:spcPct val="100000"/>
              </a:lnSpc>
              <a:spcBef>
                <a:spcPct val="0"/>
              </a:spcBef>
              <a:spcAft>
                <a:spcPct val="0"/>
              </a:spcAft>
              <a:buClrTx/>
              <a:buSzTx/>
              <a:buFont typeface="Arial" pitchFamily="34" charset="0"/>
              <a:buChar char="•"/>
              <a:tabLst/>
            </a:pPr>
            <a:r>
              <a:rPr kumimoji="0" lang="fr-FR" sz="1400" b="1" i="0" u="none" strike="noStrike" cap="none" normalizeH="0" baseline="0" dirty="0" smtClean="0">
                <a:ln>
                  <a:noFill/>
                </a:ln>
                <a:solidFill>
                  <a:schemeClr val="tx1"/>
                </a:solidFill>
                <a:effectLst/>
                <a:latin typeface="Arial" charset="0"/>
                <a:cs typeface="Arial" charset="0"/>
              </a:rPr>
              <a:t> pivoines</a:t>
            </a:r>
            <a:r>
              <a:rPr kumimoji="0" lang="fr-FR" sz="1800" b="0" i="0" u="none" strike="noStrike" cap="none" normalizeH="0" baseline="0" dirty="0" smtClean="0">
                <a:ln>
                  <a:noFill/>
                </a:ln>
                <a:solidFill>
                  <a:schemeClr val="tx1"/>
                </a:solidFill>
                <a:effectLst/>
                <a:latin typeface="Arial" charset="0"/>
                <a:cs typeface="Arial" charset="0"/>
              </a:rPr>
              <a:t/>
            </a:r>
            <a:br>
              <a:rPr kumimoji="0" lang="fr-FR" sz="1800" b="0" i="0" u="none" strike="noStrike" cap="none" normalizeH="0" baseline="0" dirty="0" smtClean="0">
                <a:ln>
                  <a:noFill/>
                </a:ln>
                <a:solidFill>
                  <a:schemeClr val="tx1"/>
                </a:solidFill>
                <a:effectLst/>
                <a:latin typeface="Arial" charset="0"/>
                <a:cs typeface="Arial" charset="0"/>
              </a:rPr>
            </a:br>
            <a:endParaRPr kumimoji="0" lang="fr-FR" sz="1800" b="0" i="0" u="none" strike="noStrike" cap="none" normalizeH="0" baseline="0" dirty="0" smtClean="0">
              <a:ln>
                <a:noFill/>
              </a:ln>
              <a:solidFill>
                <a:schemeClr val="tx1"/>
              </a:solidFill>
              <a:effectLst/>
              <a:latin typeface="Arial" charset="0"/>
              <a:cs typeface="Arial" charset="0"/>
            </a:endParaRPr>
          </a:p>
        </p:txBody>
      </p:sp>
      <p:sp>
        <p:nvSpPr>
          <p:cNvPr id="34" name="ZoneTexte 33"/>
          <p:cNvSpPr txBox="1"/>
          <p:nvPr/>
        </p:nvSpPr>
        <p:spPr>
          <a:xfrm>
            <a:off x="571472" y="428604"/>
            <a:ext cx="7858180" cy="923330"/>
          </a:xfrm>
          <a:prstGeom prst="rect">
            <a:avLst/>
          </a:prstGeom>
          <a:noFill/>
        </p:spPr>
        <p:txBody>
          <a:bodyPr wrap="square" rtlCol="0">
            <a:spAutoFit/>
          </a:bodyPr>
          <a:lstStyle/>
          <a:p>
            <a:r>
              <a:rPr lang="fr-FR" b="1" dirty="0" smtClean="0"/>
              <a:t>végétation:</a:t>
            </a:r>
          </a:p>
          <a:p>
            <a:r>
              <a:rPr lang="fr-FR" dirty="0" smtClean="0"/>
              <a:t>A Versailles on y trouve plus de 250000 plantes  (70 espèces différentes ) et 900 topiaires (65 formes) et parmi elles</a:t>
            </a:r>
            <a:endParaRPr lang="fr-F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ERO GTU\Desktop\cedre.jpg"/>
          <p:cNvPicPr>
            <a:picLocks noChangeAspect="1" noChangeArrowheads="1"/>
          </p:cNvPicPr>
          <p:nvPr/>
        </p:nvPicPr>
        <p:blipFill>
          <a:blip r:embed="rId2" cstate="print"/>
          <a:srcRect/>
          <a:stretch>
            <a:fillRect/>
          </a:stretch>
        </p:blipFill>
        <p:spPr bwMode="auto">
          <a:xfrm>
            <a:off x="0" y="193953"/>
            <a:ext cx="7527905" cy="6664047"/>
          </a:xfrm>
          <a:prstGeom prst="rect">
            <a:avLst/>
          </a:prstGeom>
          <a:noFill/>
        </p:spPr>
      </p:pic>
      <p:sp>
        <p:nvSpPr>
          <p:cNvPr id="4" name="Rectangle 3"/>
          <p:cNvSpPr/>
          <p:nvPr/>
        </p:nvSpPr>
        <p:spPr>
          <a:xfrm>
            <a:off x="1043608" y="548680"/>
            <a:ext cx="887551" cy="461665"/>
          </a:xfrm>
          <a:prstGeom prst="rect">
            <a:avLst/>
          </a:prstGeom>
        </p:spPr>
        <p:txBody>
          <a:bodyPr wrap="none">
            <a:spAutoFit/>
          </a:bodyPr>
          <a:lstStyle/>
          <a:p>
            <a:r>
              <a:rPr lang="fr-FR" sz="2400" b="1" i="1" dirty="0" err="1" smtClean="0"/>
              <a:t>cedre</a:t>
            </a:r>
            <a:endParaRPr lang="fr-FR" sz="2400" b="1" i="1" dirty="0"/>
          </a:p>
        </p:txBody>
      </p:sp>
      <p:pic>
        <p:nvPicPr>
          <p:cNvPr id="1030" name="Picture 6" descr="C:\Users\HERO GTU\Desktop\sophora.jpg"/>
          <p:cNvPicPr>
            <a:picLocks noChangeAspect="1" noChangeArrowheads="1"/>
          </p:cNvPicPr>
          <p:nvPr/>
        </p:nvPicPr>
        <p:blipFill>
          <a:blip r:embed="rId3" cstate="print"/>
          <a:srcRect/>
          <a:stretch>
            <a:fillRect/>
          </a:stretch>
        </p:blipFill>
        <p:spPr bwMode="auto">
          <a:xfrm>
            <a:off x="-252536" y="0"/>
            <a:ext cx="9144000" cy="6858000"/>
          </a:xfrm>
          <a:prstGeom prst="rect">
            <a:avLst/>
          </a:prstGeom>
          <a:noFill/>
        </p:spPr>
      </p:pic>
      <p:sp>
        <p:nvSpPr>
          <p:cNvPr id="10" name="Rectangle 9"/>
          <p:cNvSpPr/>
          <p:nvPr/>
        </p:nvSpPr>
        <p:spPr>
          <a:xfrm>
            <a:off x="3995936" y="404664"/>
            <a:ext cx="1225015" cy="461665"/>
          </a:xfrm>
          <a:prstGeom prst="rect">
            <a:avLst/>
          </a:prstGeom>
        </p:spPr>
        <p:txBody>
          <a:bodyPr wrap="none">
            <a:spAutoFit/>
          </a:bodyPr>
          <a:lstStyle/>
          <a:p>
            <a:r>
              <a:rPr lang="fr-FR" sz="2400" b="1" i="1" dirty="0" smtClean="0"/>
              <a:t>sophora</a:t>
            </a:r>
            <a:endParaRPr lang="fr-FR" sz="2400" b="1" i="1" dirty="0"/>
          </a:p>
        </p:txBody>
      </p:sp>
      <p:pic>
        <p:nvPicPr>
          <p:cNvPr id="1031" name="Picture 7" descr="C:\Users\HERO GTU\Desktop\seqoui.jpg"/>
          <p:cNvPicPr>
            <a:picLocks noChangeAspect="1" noChangeArrowheads="1"/>
          </p:cNvPicPr>
          <p:nvPr/>
        </p:nvPicPr>
        <p:blipFill>
          <a:blip r:embed="rId4" cstate="print"/>
          <a:srcRect/>
          <a:stretch>
            <a:fillRect/>
          </a:stretch>
        </p:blipFill>
        <p:spPr bwMode="auto">
          <a:xfrm>
            <a:off x="0" y="0"/>
            <a:ext cx="5364088" cy="68580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Rectangle 11"/>
          <p:cNvSpPr/>
          <p:nvPr/>
        </p:nvSpPr>
        <p:spPr>
          <a:xfrm>
            <a:off x="379389" y="1700808"/>
            <a:ext cx="1034257" cy="461665"/>
          </a:xfrm>
          <a:prstGeom prst="rect">
            <a:avLst/>
          </a:prstGeom>
        </p:spPr>
        <p:txBody>
          <a:bodyPr wrap="none">
            <a:spAutoFit/>
          </a:bodyPr>
          <a:lstStyle/>
          <a:p>
            <a:r>
              <a:rPr lang="fr-FR" sz="2400" b="1" i="1" dirty="0" err="1" smtClean="0"/>
              <a:t>seqoui</a:t>
            </a:r>
            <a:endParaRPr lang="fr-FR" sz="2400" b="1" i="1" dirty="0"/>
          </a:p>
        </p:txBody>
      </p:sp>
      <p:pic>
        <p:nvPicPr>
          <p:cNvPr id="1032" name="Picture 8" descr="C:\Users\HERO GTU\Desktop\tilleul.jpg"/>
          <p:cNvPicPr>
            <a:picLocks noChangeAspect="1" noChangeArrowheads="1"/>
          </p:cNvPicPr>
          <p:nvPr/>
        </p:nvPicPr>
        <p:blipFill>
          <a:blip r:embed="rId5" cstate="print"/>
          <a:srcRect/>
          <a:stretch>
            <a:fillRect/>
          </a:stretch>
        </p:blipFill>
        <p:spPr bwMode="auto">
          <a:xfrm>
            <a:off x="-180528" y="0"/>
            <a:ext cx="9144000" cy="6858000"/>
          </a:xfrm>
          <a:prstGeom prst="rect">
            <a:avLst/>
          </a:prstGeom>
          <a:noFill/>
        </p:spPr>
      </p:pic>
      <p:sp>
        <p:nvSpPr>
          <p:cNvPr id="14" name="Rectangle 13"/>
          <p:cNvSpPr/>
          <p:nvPr/>
        </p:nvSpPr>
        <p:spPr>
          <a:xfrm>
            <a:off x="3789541" y="1196752"/>
            <a:ext cx="914033" cy="461665"/>
          </a:xfrm>
          <a:prstGeom prst="rect">
            <a:avLst/>
          </a:prstGeom>
        </p:spPr>
        <p:txBody>
          <a:bodyPr wrap="none">
            <a:spAutoFit/>
          </a:bodyPr>
          <a:lstStyle/>
          <a:p>
            <a:r>
              <a:rPr lang="fr-FR" sz="2400" b="1" i="1" dirty="0" smtClean="0"/>
              <a:t>tilleul</a:t>
            </a:r>
            <a:endParaRPr lang="fr-FR" sz="2400" b="1" i="1" dirty="0"/>
          </a:p>
        </p:txBody>
      </p:sp>
      <p:pic>
        <p:nvPicPr>
          <p:cNvPr id="1034" name="Picture 10" descr="C:\Users\HERO GTU\Desktop\peuplier250.jpg"/>
          <p:cNvPicPr>
            <a:picLocks noChangeAspect="1" noChangeArrowheads="1"/>
          </p:cNvPicPr>
          <p:nvPr/>
        </p:nvPicPr>
        <p:blipFill>
          <a:blip r:embed="rId6" cstate="print"/>
          <a:srcRect/>
          <a:stretch>
            <a:fillRect/>
          </a:stretch>
        </p:blipFill>
        <p:spPr bwMode="auto">
          <a:xfrm>
            <a:off x="-180528" y="0"/>
            <a:ext cx="9324528" cy="6858000"/>
          </a:xfrm>
          <a:prstGeom prst="rect">
            <a:avLst/>
          </a:prstGeom>
          <a:noFill/>
        </p:spPr>
      </p:pic>
      <p:sp>
        <p:nvSpPr>
          <p:cNvPr id="17" name="Rectangle 16"/>
          <p:cNvSpPr/>
          <p:nvPr/>
        </p:nvSpPr>
        <p:spPr>
          <a:xfrm>
            <a:off x="6917437" y="188640"/>
            <a:ext cx="1231427" cy="461665"/>
          </a:xfrm>
          <a:prstGeom prst="rect">
            <a:avLst/>
          </a:prstGeom>
        </p:spPr>
        <p:txBody>
          <a:bodyPr wrap="none">
            <a:spAutoFit/>
          </a:bodyPr>
          <a:lstStyle/>
          <a:p>
            <a:r>
              <a:rPr lang="fr-FR" sz="2400" b="1" i="1" dirty="0" smtClean="0"/>
              <a:t>peuplier</a:t>
            </a:r>
            <a:endParaRPr lang="fr-FR" sz="2400" b="1" i="1" dirty="0"/>
          </a:p>
        </p:txBody>
      </p:sp>
      <p:pic>
        <p:nvPicPr>
          <p:cNvPr id="1036" name="Picture 12" descr="C:\Users\HERO GTU\Desktop\elephant.jpg"/>
          <p:cNvPicPr>
            <a:picLocks noChangeAspect="1" noChangeArrowheads="1"/>
          </p:cNvPicPr>
          <p:nvPr/>
        </p:nvPicPr>
        <p:blipFill>
          <a:blip r:embed="rId7" cstate="print"/>
          <a:srcRect/>
          <a:stretch>
            <a:fillRect/>
          </a:stretch>
        </p:blipFill>
        <p:spPr bwMode="auto">
          <a:xfrm>
            <a:off x="-180528" y="0"/>
            <a:ext cx="9324528" cy="6858000"/>
          </a:xfrm>
          <a:prstGeom prst="rect">
            <a:avLst/>
          </a:prstGeom>
          <a:noFill/>
        </p:spPr>
      </p:pic>
      <p:sp>
        <p:nvSpPr>
          <p:cNvPr id="20" name="Rectangle 19"/>
          <p:cNvSpPr/>
          <p:nvPr/>
        </p:nvSpPr>
        <p:spPr>
          <a:xfrm>
            <a:off x="2400554" y="5867980"/>
            <a:ext cx="1323119" cy="461665"/>
          </a:xfrm>
          <a:prstGeom prst="rect">
            <a:avLst/>
          </a:prstGeom>
        </p:spPr>
        <p:txBody>
          <a:bodyPr wrap="none">
            <a:spAutoFit/>
          </a:bodyPr>
          <a:lstStyle/>
          <a:p>
            <a:r>
              <a:rPr lang="fr-FR" sz="2400" b="1" i="1" dirty="0" err="1" smtClean="0"/>
              <a:t>elephant</a:t>
            </a:r>
            <a:endParaRPr lang="fr-FR" sz="2400" b="1" i="1" dirty="0"/>
          </a:p>
        </p:txBody>
      </p:sp>
      <p:pic>
        <p:nvPicPr>
          <p:cNvPr id="21" name="Image 20" descr="C:\Users\toshiba\AppData\Local\Microsoft\Windows\Temporary Internet Files\35a5c2c9.bmp"/>
          <p:cNvPicPr/>
          <p:nvPr/>
        </p:nvPicPr>
        <p:blipFill>
          <a:blip r:embed="rId8" cstate="print"/>
          <a:srcRect/>
          <a:stretch>
            <a:fillRect/>
          </a:stretch>
        </p:blipFill>
        <p:spPr bwMode="auto">
          <a:xfrm>
            <a:off x="-180528" y="0"/>
            <a:ext cx="9324528" cy="6858000"/>
          </a:xfrm>
          <a:prstGeom prst="rect">
            <a:avLst/>
          </a:prstGeom>
          <a:noFill/>
          <a:ln w="9525">
            <a:noFill/>
            <a:miter lim="800000"/>
            <a:headEnd/>
            <a:tailEnd/>
          </a:ln>
        </p:spPr>
      </p:pic>
      <p:sp>
        <p:nvSpPr>
          <p:cNvPr id="22" name="Rectangle 21"/>
          <p:cNvSpPr/>
          <p:nvPr/>
        </p:nvSpPr>
        <p:spPr>
          <a:xfrm>
            <a:off x="6404587" y="836712"/>
            <a:ext cx="484620" cy="461665"/>
          </a:xfrm>
          <a:prstGeom prst="rect">
            <a:avLst/>
          </a:prstGeom>
        </p:spPr>
        <p:txBody>
          <a:bodyPr wrap="none">
            <a:spAutoFit/>
          </a:bodyPr>
          <a:lstStyle/>
          <a:p>
            <a:r>
              <a:rPr lang="fr-FR" sz="2400" b="1" dirty="0" smtClean="0"/>
              <a:t>Ifs</a:t>
            </a:r>
            <a:endParaRPr lang="fr-FR" sz="2400"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30"/>
                                        </p:tgtEl>
                                        <p:attrNameLst>
                                          <p:attrName>style.visibility</p:attrName>
                                        </p:attrNameLst>
                                      </p:cBhvr>
                                      <p:to>
                                        <p:strVal val="visible"/>
                                      </p:to>
                                    </p:set>
                                    <p:animEffect transition="in" filter="wipe(down)">
                                      <p:cBhvr>
                                        <p:cTn id="18" dur="500"/>
                                        <p:tgtEl>
                                          <p:spTgt spid="10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20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31"/>
                                        </p:tgtEl>
                                        <p:attrNameLst>
                                          <p:attrName>style.visibility</p:attrName>
                                        </p:attrNameLst>
                                      </p:cBhvr>
                                      <p:to>
                                        <p:strVal val="visible"/>
                                      </p:to>
                                    </p:set>
                                    <p:animEffect transition="in" filter="fade">
                                      <p:cBhvr>
                                        <p:cTn id="28" dur="2000"/>
                                        <p:tgtEl>
                                          <p:spTgt spid="103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 calcmode="lin" valueType="num">
                                      <p:cBhvr additive="base">
                                        <p:cTn id="3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032"/>
                                        </p:tgtEl>
                                        <p:attrNameLst>
                                          <p:attrName>style.visibility</p:attrName>
                                        </p:attrNameLst>
                                      </p:cBhvr>
                                      <p:to>
                                        <p:strVal val="visible"/>
                                      </p:to>
                                    </p:set>
                                    <p:anim calcmode="lin" valueType="num">
                                      <p:cBhvr additive="base">
                                        <p:cTn id="39" dur="500" fill="hold"/>
                                        <p:tgtEl>
                                          <p:spTgt spid="1032"/>
                                        </p:tgtEl>
                                        <p:attrNameLst>
                                          <p:attrName>ppt_x</p:attrName>
                                        </p:attrNameLst>
                                      </p:cBhvr>
                                      <p:tavLst>
                                        <p:tav tm="0">
                                          <p:val>
                                            <p:strVal val="#ppt_x"/>
                                          </p:val>
                                        </p:tav>
                                        <p:tav tm="100000">
                                          <p:val>
                                            <p:strVal val="#ppt_x"/>
                                          </p:val>
                                        </p:tav>
                                      </p:tavLst>
                                    </p:anim>
                                    <p:anim calcmode="lin" valueType="num">
                                      <p:cBhvr additive="base">
                                        <p:cTn id="40"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4">
                                            <p:txEl>
                                              <p:pRg st="0" end="0"/>
                                            </p:txEl>
                                          </p:spTgt>
                                        </p:tgtEl>
                                        <p:attrNameLst>
                                          <p:attrName>style.visibility</p:attrName>
                                        </p:attrNameLst>
                                      </p:cBhvr>
                                      <p:to>
                                        <p:strVal val="visible"/>
                                      </p:to>
                                    </p:set>
                                    <p:anim calcmode="lin" valueType="num">
                                      <p:cBhvr additive="base">
                                        <p:cTn id="45"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34"/>
                                        </p:tgtEl>
                                        <p:attrNameLst>
                                          <p:attrName>style.visibility</p:attrName>
                                        </p:attrNameLst>
                                      </p:cBhvr>
                                      <p:to>
                                        <p:strVal val="visible"/>
                                      </p:to>
                                    </p:set>
                                    <p:animEffect transition="in" filter="fade">
                                      <p:cBhvr>
                                        <p:cTn id="51" dur="2000"/>
                                        <p:tgtEl>
                                          <p:spTgt spid="1034"/>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17">
                                            <p:txEl>
                                              <p:pRg st="0" end="0"/>
                                            </p:txEl>
                                          </p:spTgt>
                                        </p:tgtEl>
                                        <p:attrNameLst>
                                          <p:attrName>style.visibility</p:attrName>
                                        </p:attrNameLst>
                                      </p:cBhvr>
                                      <p:to>
                                        <p:strVal val="visible"/>
                                      </p:to>
                                    </p:set>
                                    <p:anim calcmode="lin" valueType="num">
                                      <p:cBhvr additive="base">
                                        <p:cTn id="56"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036"/>
                                        </p:tgtEl>
                                        <p:attrNameLst>
                                          <p:attrName>style.visibility</p:attrName>
                                        </p:attrNameLst>
                                      </p:cBhvr>
                                      <p:to>
                                        <p:strVal val="visible"/>
                                      </p:to>
                                    </p:set>
                                    <p:animEffect transition="in" filter="wipe(down)">
                                      <p:cBhvr>
                                        <p:cTn id="62" dur="500"/>
                                        <p:tgtEl>
                                          <p:spTgt spid="103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0">
                                            <p:txEl>
                                              <p:pRg st="0" end="0"/>
                                            </p:txEl>
                                          </p:spTgt>
                                        </p:tgtEl>
                                        <p:attrNameLst>
                                          <p:attrName>style.visibility</p:attrName>
                                        </p:attrNameLst>
                                      </p:cBhvr>
                                      <p:to>
                                        <p:strVal val="visible"/>
                                      </p:to>
                                    </p:set>
                                    <p:animEffect transition="in" filter="fade">
                                      <p:cBhvr>
                                        <p:cTn id="67" dur="2000"/>
                                        <p:tgtEl>
                                          <p:spTgt spid="20">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20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2">
                                            <p:txEl>
                                              <p:pRg st="0" end="0"/>
                                            </p:txEl>
                                          </p:spTgt>
                                        </p:tgtEl>
                                        <p:attrNameLst>
                                          <p:attrName>style.visibility</p:attrName>
                                        </p:attrNameLst>
                                      </p:cBhvr>
                                      <p:to>
                                        <p:strVal val="visible"/>
                                      </p:to>
                                    </p:set>
                                    <p:animEffect transition="in" filter="wipe(down)">
                                      <p:cBhvr>
                                        <p:cTn id="77"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build="allAtOnce"/>
      <p:bldP spid="12" grpId="0" build="allAtOnce"/>
      <p:bldP spid="14" grpId="0" build="p"/>
      <p:bldP spid="17" grpId="0" build="p"/>
      <p:bldP spid="20" grpId="0" build="allAtOnce"/>
      <p:bldP spid="2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2" descr="Versailles,castle,chateau,France">
            <a:hlinkClick r:id="rId2"/>
          </p:cNvPr>
          <p:cNvPicPr>
            <a:picLocks noChangeAspect="1" noChangeArrowheads="1"/>
          </p:cNvPicPr>
          <p:nvPr/>
        </p:nvPicPr>
        <p:blipFill>
          <a:blip r:embed="rId3" cstate="print"/>
          <a:srcRect/>
          <a:stretch>
            <a:fillRect/>
          </a:stretch>
        </p:blipFill>
        <p:spPr bwMode="auto">
          <a:xfrm>
            <a:off x="-30234" y="-37040"/>
            <a:ext cx="9174234" cy="6895040"/>
          </a:xfrm>
          <a:prstGeom prst="rect">
            <a:avLst/>
          </a:prstGeom>
          <a:noFill/>
          <a:ln w="9525">
            <a:noFill/>
            <a:miter lim="800000"/>
            <a:headEnd/>
            <a:tailEnd/>
          </a:ln>
        </p:spPr>
      </p:pic>
      <p:sp>
        <p:nvSpPr>
          <p:cNvPr id="2" name="Rectangle 1"/>
          <p:cNvSpPr/>
          <p:nvPr/>
        </p:nvSpPr>
        <p:spPr>
          <a:xfrm>
            <a:off x="571472" y="357166"/>
            <a:ext cx="2704384" cy="46166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fr-FR" sz="2400" b="1" u="sng" dirty="0" smtClean="0"/>
              <a:t>Le bosquet du Roi</a:t>
            </a:r>
            <a:endParaRPr lang="fr-FR" sz="2400" b="1" dirty="0"/>
          </a:p>
        </p:txBody>
      </p:sp>
      <p:pic>
        <p:nvPicPr>
          <p:cNvPr id="3" name="Image 2" descr="http://jardinversailles.voila.net/images/roi.jpg"/>
          <p:cNvPicPr/>
          <p:nvPr/>
        </p:nvPicPr>
        <p:blipFill>
          <a:blip r:embed="rId4" cstate="print"/>
          <a:srcRect/>
          <a:stretch>
            <a:fillRect/>
          </a:stretch>
        </p:blipFill>
        <p:spPr bwMode="auto">
          <a:xfrm>
            <a:off x="179512" y="1124744"/>
            <a:ext cx="1858256" cy="278237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4" name="Image 3" descr="http://jardinversailles.voila.net/images/planroi.jpg"/>
          <p:cNvPicPr/>
          <p:nvPr/>
        </p:nvPicPr>
        <p:blipFill>
          <a:blip r:embed="rId5" cstate="print"/>
          <a:srcRect/>
          <a:stretch>
            <a:fillRect/>
          </a:stretch>
        </p:blipFill>
        <p:spPr bwMode="auto">
          <a:xfrm>
            <a:off x="2483768" y="1124744"/>
            <a:ext cx="1785950" cy="2786082"/>
          </a:xfrm>
          <a:prstGeom prst="rect">
            <a:avLst/>
          </a:prstGeom>
          <a:noFill/>
          <a:ln w="9525">
            <a:noFill/>
            <a:miter lim="800000"/>
            <a:headEnd/>
            <a:tailEnd/>
          </a:ln>
        </p:spPr>
      </p:pic>
      <p:cxnSp>
        <p:nvCxnSpPr>
          <p:cNvPr id="6" name="Connecteur droit avec flèche 5"/>
          <p:cNvCxnSpPr/>
          <p:nvPr/>
        </p:nvCxnSpPr>
        <p:spPr>
          <a:xfrm rot="5400000" flipH="1" flipV="1">
            <a:off x="1655961" y="1808535"/>
            <a:ext cx="1214446" cy="114300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7" name="Rectangle 6"/>
          <p:cNvSpPr/>
          <p:nvPr/>
        </p:nvSpPr>
        <p:spPr>
          <a:xfrm>
            <a:off x="357158" y="4347681"/>
            <a:ext cx="3929090" cy="2246769"/>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r>
              <a:rPr lang="fr-FR" sz="2000" dirty="0" smtClean="0"/>
              <a:t> Le bosquet du Roi était autrefois appelé Île d'Amour ou Île Royale. Des maquettes de navires de guerre étaient essayées dans le Bassin du Miroir. Sur ordre de Louis XVIII, il fut remplacé par le Jardin du roi, un jardin clos, tracé à l'Anglaise.</a:t>
            </a:r>
            <a:endParaRPr lang="fr-FR" sz="2000" dirty="0"/>
          </a:p>
        </p:txBody>
      </p:sp>
      <p:pic>
        <p:nvPicPr>
          <p:cNvPr id="9" name="Image 8" descr="http://jardinversailles.voila.net/images/tapis.jpg"/>
          <p:cNvPicPr/>
          <p:nvPr/>
        </p:nvPicPr>
        <p:blipFill>
          <a:blip r:embed="rId6" cstate="print"/>
          <a:srcRect/>
          <a:stretch>
            <a:fillRect/>
          </a:stretch>
        </p:blipFill>
        <p:spPr bwMode="auto">
          <a:xfrm>
            <a:off x="4788024" y="980728"/>
            <a:ext cx="1810758" cy="278608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 name="Image 9" descr="http://jardinversailles.voila.net/images/plantapis.jpg"/>
          <p:cNvPicPr/>
          <p:nvPr/>
        </p:nvPicPr>
        <p:blipFill>
          <a:blip r:embed="rId7" cstate="print"/>
          <a:srcRect/>
          <a:stretch>
            <a:fillRect/>
          </a:stretch>
        </p:blipFill>
        <p:spPr bwMode="auto">
          <a:xfrm>
            <a:off x="7092280" y="1052736"/>
            <a:ext cx="1857388" cy="2786084"/>
          </a:xfrm>
          <a:prstGeom prst="rect">
            <a:avLst/>
          </a:prstGeom>
          <a:noFill/>
          <a:ln w="9525">
            <a:noFill/>
            <a:miter lim="800000"/>
            <a:headEnd/>
            <a:tailEnd/>
          </a:ln>
        </p:spPr>
      </p:pic>
      <p:cxnSp>
        <p:nvCxnSpPr>
          <p:cNvPr id="12" name="Connecteur droit avec flèche 11"/>
          <p:cNvCxnSpPr/>
          <p:nvPr/>
        </p:nvCxnSpPr>
        <p:spPr>
          <a:xfrm flipV="1">
            <a:off x="6012160" y="1772816"/>
            <a:ext cx="1928826" cy="85725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3793" name="Rectangle 1"/>
          <p:cNvSpPr>
            <a:spLocks noChangeArrowheads="1"/>
          </p:cNvSpPr>
          <p:nvPr/>
        </p:nvSpPr>
        <p:spPr bwMode="auto">
          <a:xfrm>
            <a:off x="6012160" y="311000"/>
            <a:ext cx="2488898" cy="46166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847725" algn="l"/>
              </a:tabLst>
            </a:pPr>
            <a:r>
              <a:rPr kumimoji="0" lang="fr-FR" sz="2400" b="1" u="sng" strike="noStrike" cap="none" normalizeH="0" baseline="0" dirty="0" smtClean="0">
                <a:ln>
                  <a:noFill/>
                </a:ln>
                <a:effectLst/>
                <a:latin typeface="Andalus" pitchFamily="18" charset="-78"/>
                <a:ea typeface="Calibri" pitchFamily="34" charset="0"/>
                <a:cs typeface="Andalus" pitchFamily="18" charset="-78"/>
              </a:rPr>
              <a:t>Le Tapis Vert</a:t>
            </a:r>
            <a:r>
              <a:rPr kumimoji="0" lang="fr-FR" sz="2400" b="1" u="sng" strike="noStrike" cap="none" normalizeH="0" baseline="0" dirty="0" smtClean="0">
                <a:ln>
                  <a:noFill/>
                </a:ln>
                <a:effectLst/>
                <a:latin typeface="Calibri"/>
                <a:ea typeface="Calibri" pitchFamily="34" charset="0"/>
                <a:cs typeface="Andalus" pitchFamily="18" charset="-78"/>
              </a:rPr>
              <a:t> </a:t>
            </a:r>
            <a:r>
              <a:rPr kumimoji="0" lang="fr-FR" sz="2400" b="1" u="sng" strike="noStrike" cap="none" normalizeH="0" baseline="0" dirty="0" smtClean="0">
                <a:ln>
                  <a:noFill/>
                </a:ln>
                <a:effectLst/>
                <a:latin typeface="Andalus" pitchFamily="18" charset="-78"/>
                <a:ea typeface="Calibri" pitchFamily="34" charset="0"/>
                <a:cs typeface="Andalus" pitchFamily="18" charset="-78"/>
              </a:rPr>
              <a:t>:</a:t>
            </a:r>
            <a:endParaRPr kumimoji="0" lang="fr-FR" sz="2400" b="1" u="none" strike="noStrike" cap="none" normalizeH="0" baseline="0" dirty="0" smtClean="0">
              <a:ln>
                <a:noFill/>
              </a:ln>
              <a:effectLst/>
              <a:latin typeface="Arial" pitchFamily="34" charset="0"/>
              <a:cs typeface="Arial" pitchFamily="34" charset="0"/>
            </a:endParaRPr>
          </a:p>
        </p:txBody>
      </p:sp>
      <p:sp>
        <p:nvSpPr>
          <p:cNvPr id="33794" name="Rectangle 2"/>
          <p:cNvSpPr>
            <a:spLocks noChangeArrowheads="1"/>
          </p:cNvSpPr>
          <p:nvPr/>
        </p:nvSpPr>
        <p:spPr bwMode="auto">
          <a:xfrm>
            <a:off x="5072066" y="4293096"/>
            <a:ext cx="3532382" cy="193899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933450" algn="l"/>
              </a:tabLst>
            </a:pPr>
            <a:r>
              <a:rPr kumimoji="0" lang="fr-FR"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Appel</a:t>
            </a:r>
            <a:r>
              <a:rPr kumimoji="0" lang="fr-FR" sz="20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 aussi All</a:t>
            </a:r>
            <a:r>
              <a:rPr kumimoji="0" lang="fr-FR" sz="20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 Royale, cette colonne d'herbe mesure 330 m</a:t>
            </a:r>
            <a:r>
              <a:rPr kumimoji="0" lang="fr-FR" sz="20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tres de long et 40 m</a:t>
            </a:r>
            <a:r>
              <a:rPr kumimoji="0" lang="fr-FR" sz="20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tres de large. Autour du Tapis Vert, il y a douze statues et douze vases de marbre.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2" descr="Versailles">
            <a:hlinkClick r:id="rId2"/>
          </p:cNvPr>
          <p:cNvPicPr>
            <a:picLocks noChangeAspect="1" noChangeArrowheads="1"/>
          </p:cNvPicPr>
          <p:nvPr/>
        </p:nvPicPr>
        <p:blipFill>
          <a:blip r:embed="rId3" cstate="print"/>
          <a:srcRect/>
          <a:stretch>
            <a:fillRect/>
          </a:stretch>
        </p:blipFill>
        <p:spPr bwMode="auto">
          <a:xfrm>
            <a:off x="0" y="-14316"/>
            <a:ext cx="9144000" cy="6872316"/>
          </a:xfrm>
          <a:prstGeom prst="rect">
            <a:avLst/>
          </a:prstGeom>
          <a:noFill/>
          <a:ln w="9525">
            <a:noFill/>
            <a:miter lim="800000"/>
            <a:headEnd/>
            <a:tailEnd/>
          </a:ln>
        </p:spPr>
      </p:pic>
      <p:sp>
        <p:nvSpPr>
          <p:cNvPr id="7" name="Losange 6"/>
          <p:cNvSpPr/>
          <p:nvPr/>
        </p:nvSpPr>
        <p:spPr>
          <a:xfrm>
            <a:off x="-36512" y="1368152"/>
            <a:ext cx="4968552" cy="4869160"/>
          </a:xfrm>
          <a:prstGeom prst="diamond">
            <a:avLst/>
          </a:prstGeom>
        </p:spPr>
        <p:style>
          <a:lnRef idx="1">
            <a:schemeClr val="accent5"/>
          </a:lnRef>
          <a:fillRef idx="1003">
            <a:schemeClr val="dk2"/>
          </a:fillRef>
          <a:effectRef idx="1">
            <a:schemeClr val="accent5"/>
          </a:effectRef>
          <a:fontRef idx="minor">
            <a:schemeClr val="dk1"/>
          </a:fontRef>
        </p:style>
        <p:txBody>
          <a:bodyPr rtlCol="0" anchor="ctr"/>
          <a:lstStyle/>
          <a:p>
            <a:pPr lvl="0" fontAlgn="base">
              <a:spcBef>
                <a:spcPct val="0"/>
              </a:spcBef>
              <a:spcAft>
                <a:spcPct val="0"/>
              </a:spcAft>
            </a:pPr>
            <a:r>
              <a:rPr lang="fr-FR" sz="2000" b="1" i="1" u="sng" dirty="0" smtClean="0">
                <a:latin typeface="Times New Roman" pitchFamily="18" charset="0"/>
                <a:ea typeface="Calibri" pitchFamily="34" charset="0"/>
                <a:cs typeface="Times New Roman" pitchFamily="18" charset="0"/>
              </a:rPr>
              <a:t>La gestion Pr</a:t>
            </a:r>
            <a:r>
              <a:rPr lang="fr-FR" sz="2000" b="1" i="1" u="sng" dirty="0" smtClean="0">
                <a:ea typeface="Calibri" pitchFamily="34" charset="0"/>
                <a:cs typeface="Times New Roman" pitchFamily="18" charset="0"/>
              </a:rPr>
              <a:t>é</a:t>
            </a:r>
            <a:r>
              <a:rPr lang="fr-FR" sz="2000" b="1" i="1" u="sng" dirty="0" smtClean="0">
                <a:latin typeface="Times New Roman" pitchFamily="18" charset="0"/>
                <a:ea typeface="Calibri" pitchFamily="34" charset="0"/>
                <a:cs typeface="Times New Roman" pitchFamily="18" charset="0"/>
              </a:rPr>
              <a:t>c</a:t>
            </a:r>
            <a:r>
              <a:rPr lang="fr-FR" sz="2000" b="1" i="1" u="sng" dirty="0" smtClean="0">
                <a:ea typeface="Calibri" pitchFamily="34" charset="0"/>
                <a:cs typeface="Times New Roman" pitchFamily="18" charset="0"/>
              </a:rPr>
              <a:t>é</a:t>
            </a:r>
            <a:r>
              <a:rPr lang="fr-FR" sz="2000" b="1" i="1" u="sng" dirty="0" smtClean="0">
                <a:latin typeface="Times New Roman" pitchFamily="18" charset="0"/>
                <a:ea typeface="Calibri" pitchFamily="34" charset="0"/>
                <a:cs typeface="Times New Roman" pitchFamily="18" charset="0"/>
              </a:rPr>
              <a:t>dente du parc Versailles</a:t>
            </a:r>
            <a:r>
              <a:rPr lang="fr-FR" sz="2000" b="1" i="1" u="sng" dirty="0" smtClean="0">
                <a:ea typeface="Calibri" pitchFamily="34" charset="0"/>
                <a:cs typeface="Times New Roman" pitchFamily="18" charset="0"/>
              </a:rPr>
              <a:t> </a:t>
            </a:r>
            <a:r>
              <a:rPr lang="fr-FR" sz="2000" b="1" i="1" u="sng" dirty="0" smtClean="0">
                <a:latin typeface="Times New Roman" pitchFamily="18" charset="0"/>
                <a:ea typeface="Calibri" pitchFamily="34" charset="0"/>
                <a:cs typeface="Times New Roman" pitchFamily="18" charset="0"/>
              </a:rPr>
              <a:t>:</a:t>
            </a:r>
            <a:endParaRPr lang="fr-FR" sz="2000" dirty="0" smtClean="0">
              <a:latin typeface="Arial" pitchFamily="34" charset="0"/>
              <a:cs typeface="Arial" pitchFamily="34" charset="0"/>
            </a:endParaRPr>
          </a:p>
          <a:p>
            <a:pPr lvl="0" eaLnBrk="0" fontAlgn="base" hangingPunct="0">
              <a:spcBef>
                <a:spcPct val="0"/>
              </a:spcBef>
              <a:spcAft>
                <a:spcPct val="0"/>
              </a:spcAft>
            </a:pPr>
            <a:r>
              <a:rPr lang="fr-FR" sz="2000" dirty="0" smtClean="0">
                <a:solidFill>
                  <a:schemeClr val="tx1"/>
                </a:solidFill>
                <a:latin typeface="Times New Roman" pitchFamily="18" charset="0"/>
                <a:ea typeface="Calibri" pitchFamily="34" charset="0"/>
                <a:cs typeface="Times New Roman" pitchFamily="18" charset="0"/>
              </a:rPr>
              <a:t>Le parc était g</a:t>
            </a:r>
            <a:r>
              <a:rPr lang="fr-FR" sz="2000" dirty="0" smtClean="0">
                <a:solidFill>
                  <a:schemeClr val="tx1"/>
                </a:solidFill>
                <a:ea typeface="Calibri" pitchFamily="34" charset="0"/>
                <a:cs typeface="Times New Roman" pitchFamily="18" charset="0"/>
              </a:rPr>
              <a:t>é</a:t>
            </a:r>
            <a:r>
              <a:rPr lang="fr-FR" sz="2000" dirty="0" smtClean="0">
                <a:solidFill>
                  <a:schemeClr val="tx1"/>
                </a:solidFill>
                <a:latin typeface="Times New Roman" pitchFamily="18" charset="0"/>
                <a:ea typeface="Calibri" pitchFamily="34" charset="0"/>
                <a:cs typeface="Times New Roman" pitchFamily="18" charset="0"/>
              </a:rPr>
              <a:t>r</a:t>
            </a:r>
            <a:r>
              <a:rPr lang="fr-FR" sz="2000" dirty="0" smtClean="0">
                <a:solidFill>
                  <a:schemeClr val="tx1"/>
                </a:solidFill>
                <a:ea typeface="Calibri" pitchFamily="34" charset="0"/>
                <a:cs typeface="Times New Roman" pitchFamily="18" charset="0"/>
              </a:rPr>
              <a:t>é</a:t>
            </a:r>
            <a:r>
              <a:rPr lang="fr-FR" sz="2000" dirty="0" smtClean="0">
                <a:solidFill>
                  <a:schemeClr val="tx1"/>
                </a:solidFill>
                <a:latin typeface="Times New Roman" pitchFamily="18" charset="0"/>
                <a:ea typeface="Calibri" pitchFamily="34" charset="0"/>
                <a:cs typeface="Times New Roman" pitchFamily="18" charset="0"/>
              </a:rPr>
              <a:t> par le domaine royal du château Versailles</a:t>
            </a:r>
            <a:endParaRPr lang="fr-FR" sz="2000" dirty="0"/>
          </a:p>
        </p:txBody>
      </p:sp>
      <p:sp>
        <p:nvSpPr>
          <p:cNvPr id="8" name="Losange 7"/>
          <p:cNvSpPr/>
          <p:nvPr/>
        </p:nvSpPr>
        <p:spPr>
          <a:xfrm>
            <a:off x="4283968" y="1340768"/>
            <a:ext cx="4824536" cy="4824536"/>
          </a:xfrm>
          <a:prstGeom prst="diamond">
            <a:avLst/>
          </a:prstGeom>
        </p:spPr>
        <p:style>
          <a:lnRef idx="1">
            <a:schemeClr val="accent5"/>
          </a:lnRef>
          <a:fillRef idx="1002">
            <a:schemeClr val="dk2"/>
          </a:fillRef>
          <a:effectRef idx="1">
            <a:schemeClr val="accent5"/>
          </a:effectRef>
          <a:fontRef idx="minor">
            <a:schemeClr val="dk1"/>
          </a:fontRef>
        </p:style>
        <p:txBody>
          <a:bodyPr rtlCol="0" anchor="ctr"/>
          <a:lstStyle/>
          <a:p>
            <a:r>
              <a:rPr lang="fr-FR" sz="2000" b="1" i="1" u="sng" dirty="0" smtClean="0"/>
              <a:t>La gestion actuelle du parc Versailles :</a:t>
            </a:r>
            <a:endParaRPr lang="fr-FR" sz="2000" dirty="0" smtClean="0"/>
          </a:p>
          <a:p>
            <a:r>
              <a:rPr lang="fr-FR" sz="2000" dirty="0" smtClean="0"/>
              <a:t>Le parc  est géré par l'établissement public du château et du domaine de Versailles sous la surveillance de l’Etat.</a:t>
            </a:r>
          </a:p>
        </p:txBody>
      </p:sp>
      <p:sp>
        <p:nvSpPr>
          <p:cNvPr id="10" name="Rectangle 9"/>
          <p:cNvSpPr/>
          <p:nvPr/>
        </p:nvSpPr>
        <p:spPr>
          <a:xfrm>
            <a:off x="2483768" y="404664"/>
            <a:ext cx="3744416" cy="720080"/>
          </a:xfrm>
          <a:prstGeom prst="rect">
            <a:avLst/>
          </a:prstGeom>
        </p:spPr>
        <p:style>
          <a:lnRef idx="1">
            <a:schemeClr val="accent5"/>
          </a:lnRef>
          <a:fillRef idx="1002">
            <a:schemeClr val="dk2"/>
          </a:fillRef>
          <a:effectRef idx="1">
            <a:schemeClr val="accent5"/>
          </a:effectRef>
          <a:fontRef idx="minor">
            <a:schemeClr val="dk1"/>
          </a:fontRef>
        </p:style>
        <p:txBody>
          <a:bodyPr rtlCol="0" anchor="ctr"/>
          <a:lstStyle/>
          <a:p>
            <a:pPr algn="ctr"/>
            <a:r>
              <a:rPr lang="fr-FR" sz="2400" b="1" i="1" u="sng" dirty="0" smtClean="0"/>
              <a:t>la gestion du parc :</a:t>
            </a:r>
            <a:endParaRPr lang="fr-FR"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28596" y="214290"/>
            <a:ext cx="8215370" cy="1754326"/>
          </a:xfrm>
          <a:prstGeom prst="rect">
            <a:avLst/>
          </a:prstGeom>
        </p:spPr>
        <p:txBody>
          <a:bodyPr wrap="square">
            <a:spAutoFit/>
          </a:bodyPr>
          <a:lstStyle/>
          <a:p>
            <a:pPr algn="ctr"/>
            <a:r>
              <a:rPr lang="fr-FR" b="1" i="1" dirty="0" smtClean="0"/>
              <a:t>L ’impact de ce parc sur la ville </a:t>
            </a:r>
          </a:p>
          <a:p>
            <a:r>
              <a:rPr lang="fr-FR" dirty="0" smtClean="0"/>
              <a:t>Versailles comptabilise 3 millions d'entrées par an ,Les visiteurs les plus nombreux sont les asiatiques, puis les anglais, les allemands et les français, viennent ensuite les italiens, les espagnols et enfin les américains.</a:t>
            </a:r>
          </a:p>
          <a:p>
            <a:r>
              <a:rPr lang="fr-FR" dirty="0" smtClean="0"/>
              <a:t>La haute saison est en Juillet et en Août, la moyenne en avril, mai, juin et septembre, la basse saison va de novembre à mars.</a:t>
            </a:r>
            <a:endParaRPr lang="fr-FR" dirty="0"/>
          </a:p>
        </p:txBody>
      </p:sp>
      <p:sp>
        <p:nvSpPr>
          <p:cNvPr id="4" name="Rectangle 3"/>
          <p:cNvSpPr/>
          <p:nvPr/>
        </p:nvSpPr>
        <p:spPr>
          <a:xfrm>
            <a:off x="500034" y="2214554"/>
            <a:ext cx="8215370" cy="2308324"/>
          </a:xfrm>
          <a:prstGeom prst="rect">
            <a:avLst/>
          </a:prstGeom>
        </p:spPr>
        <p:txBody>
          <a:bodyPr wrap="square">
            <a:spAutoFit/>
          </a:bodyPr>
          <a:lstStyle/>
          <a:p>
            <a:r>
              <a:rPr lang="fr-FR" b="1" i="1" u="sng" dirty="0" smtClean="0"/>
              <a:t>A)1-l’impact social et touristique :</a:t>
            </a:r>
          </a:p>
          <a:p>
            <a:r>
              <a:rPr lang="fr-FR" dirty="0" smtClean="0"/>
              <a:t>des calèches ainsi qu'un petit train sont mis à la disposition des visiteurs : </a:t>
            </a:r>
            <a:br>
              <a:rPr lang="fr-FR" dirty="0" smtClean="0"/>
            </a:br>
            <a:r>
              <a:rPr lang="fr-FR" dirty="0" smtClean="0"/>
              <a:t>durant les 35 minutes de la visite de 800 hectares comprenant le petit parc, le grand parc et les jardins de Trianon, et tout le trajet est commenté.</a:t>
            </a:r>
          </a:p>
          <a:p>
            <a:r>
              <a:rPr lang="fr-FR" b="1" i="1" u="sng" dirty="0" smtClean="0"/>
              <a:t>2/ animations :</a:t>
            </a:r>
          </a:p>
          <a:p>
            <a:r>
              <a:rPr lang="fr-FR" dirty="0" smtClean="0"/>
              <a:t>Chaque année le programme des visites accompagnées change, comme des conférences ou comme des promenades égayées de jeux.</a:t>
            </a:r>
          </a:p>
          <a:p>
            <a:endParaRPr lang="fr-F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500298" y="142852"/>
            <a:ext cx="407193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800" b="1" i="1" u="sng"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B/Le rôle et l</a:t>
            </a:r>
            <a:r>
              <a:rPr kumimoji="0" lang="fr-FR" sz="1800" b="1" i="1" u="sng" strike="noStrike" cap="none" normalizeH="0" baseline="0" dirty="0" smtClean="0">
                <a:ln>
                  <a:noFill/>
                </a:ln>
                <a:solidFill>
                  <a:srgbClr val="00B050"/>
                </a:solidFill>
                <a:effectLst/>
                <a:latin typeface="Calibri"/>
                <a:ea typeface="Calibri" pitchFamily="34" charset="0"/>
                <a:cs typeface="Times New Roman" pitchFamily="18" charset="0"/>
              </a:rPr>
              <a:t>’</a:t>
            </a:r>
            <a:r>
              <a:rPr kumimoji="0" lang="fr-FR" sz="1800" b="1" i="1" u="sng"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impact </a:t>
            </a:r>
            <a:r>
              <a:rPr kumimoji="0" lang="fr-FR" sz="1800" b="1" i="1" u="sng" strike="noStrike" cap="none" normalizeH="0" baseline="0" dirty="0" smtClean="0">
                <a:ln>
                  <a:noFill/>
                </a:ln>
                <a:solidFill>
                  <a:srgbClr val="00B050"/>
                </a:solidFill>
                <a:effectLst/>
                <a:latin typeface="Calibri"/>
                <a:ea typeface="Calibri" pitchFamily="34" charset="0"/>
                <a:cs typeface="Times New Roman" pitchFamily="18" charset="0"/>
              </a:rPr>
              <a:t>é</a:t>
            </a:r>
            <a:r>
              <a:rPr kumimoji="0" lang="fr-FR" sz="1800" b="1" i="1" u="sng"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conomique</a:t>
            </a:r>
            <a:r>
              <a:rPr kumimoji="0" lang="fr-FR" sz="1800" b="1" i="1" u="sng" strike="noStrike" cap="none" normalizeH="0" baseline="0" dirty="0" smtClean="0">
                <a:ln>
                  <a:noFill/>
                </a:ln>
                <a:solidFill>
                  <a:srgbClr val="00B050"/>
                </a:solidFill>
                <a:effectLst/>
                <a:latin typeface="Calibri"/>
                <a:ea typeface="Calibri" pitchFamily="34" charset="0"/>
                <a:cs typeface="Times New Roman" pitchFamily="18" charset="0"/>
              </a:rPr>
              <a:t> </a:t>
            </a:r>
            <a:r>
              <a:rPr kumimoji="0" lang="fr-FR" sz="1800" b="1" i="1" u="sng"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142844" y="571480"/>
            <a:ext cx="9001157" cy="4524315"/>
          </a:xfrm>
          <a:prstGeom prst="rect">
            <a:avLst/>
          </a:prstGeom>
        </p:spPr>
        <p:txBody>
          <a:bodyPr wrap="square">
            <a:spAutoFit/>
          </a:bodyPr>
          <a:lstStyle/>
          <a:p>
            <a:r>
              <a:rPr lang="fr-FR" b="1" i="1" u="sng" dirty="0" smtClean="0"/>
              <a:t>1/l’activité autour du château :</a:t>
            </a:r>
          </a:p>
          <a:p>
            <a:r>
              <a:rPr lang="fr-FR" dirty="0" smtClean="0"/>
              <a:t>Cette activité est peu élevée car Versailles se résume souvent au château pour beaucoup de touristes </a:t>
            </a:r>
          </a:p>
          <a:p>
            <a:r>
              <a:rPr lang="fr-FR" b="1" i="1" u="sng" dirty="0" smtClean="0"/>
              <a:t>les hôtels :</a:t>
            </a:r>
          </a:p>
          <a:p>
            <a:r>
              <a:rPr lang="fr-FR" dirty="0" smtClean="0"/>
              <a:t>A Versailles, on peut distinguer 18 hôtels classés tourisme soit 909 chambres toutes catégories confondues. </a:t>
            </a:r>
          </a:p>
          <a:p>
            <a:r>
              <a:rPr lang="fr-FR" dirty="0" smtClean="0"/>
              <a:t>- Les établissements trois et quatre étoiles sont en tête de la fréquentation étrangère avec des taux de 40% et 50%. Les britanniques et les allemands dominent puis suivent les américains et les japonais. </a:t>
            </a:r>
            <a:br>
              <a:rPr lang="fr-FR" dirty="0" smtClean="0"/>
            </a:br>
            <a:r>
              <a:rPr lang="fr-FR" dirty="0" smtClean="0"/>
              <a:t>- Les deux étoiles ont environ 29% de clients étrangers : allemands, anglais, italiens, espagnols, belges.</a:t>
            </a:r>
          </a:p>
          <a:p>
            <a:r>
              <a:rPr lang="fr-FR" b="1" i="1" u="sng" dirty="0" smtClean="0"/>
              <a:t> les restaurants:</a:t>
            </a:r>
          </a:p>
          <a:p>
            <a:r>
              <a:rPr lang="fr-FR" dirty="0" smtClean="0"/>
              <a:t>Ces établissements, toutes spécialités confondues (gastronomiques, crêperies, fast-food, bar...) ouverts toutes l'année puisque seul un dixième des visiteurs mange à Versailles.</a:t>
            </a:r>
          </a:p>
          <a:p>
            <a:r>
              <a:rPr lang="fr-FR" b="1" i="1" u="sng" dirty="0" smtClean="0"/>
              <a:t>les boutiques de souvenirs </a:t>
            </a:r>
          </a:p>
          <a:p>
            <a:r>
              <a:rPr lang="fr-FR" dirty="0" smtClean="0"/>
              <a:t>les boutiques de Versailles attirent 90% des étrangers.</a:t>
            </a:r>
            <a:endParaRPr lang="fr-F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714488"/>
            <a:ext cx="7929586" cy="3416320"/>
          </a:xfrm>
          <a:prstGeom prst="rect">
            <a:avLst/>
          </a:prstGeom>
        </p:spPr>
        <p:txBody>
          <a:bodyPr wrap="square">
            <a:spAutoFit/>
          </a:bodyPr>
          <a:lstStyle/>
          <a:p>
            <a:r>
              <a:rPr lang="fr-FR" dirty="0" smtClean="0"/>
              <a:t>Le jardin de Versailles est un jardin à vocation esthétique qui se caractérise par une  harmonie savamment calculée dans le dessin des parterres et l'emploi des surfaces d'eau. </a:t>
            </a:r>
            <a:br>
              <a:rPr lang="fr-FR" dirty="0" smtClean="0"/>
            </a:br>
            <a:r>
              <a:rPr lang="fr-FR" dirty="0" smtClean="0"/>
              <a:t/>
            </a:r>
            <a:br>
              <a:rPr lang="fr-FR" dirty="0" smtClean="0"/>
            </a:br>
            <a:r>
              <a:rPr lang="fr-FR" dirty="0" smtClean="0"/>
              <a:t>        Ce style de jardin présente un plan géométrique, avec des parterres et bassins, des </a:t>
            </a:r>
            <a:r>
              <a:rPr lang="fr-FR" u="sng" dirty="0" smtClean="0">
                <a:hlinkClick r:id="rId2"/>
              </a:rPr>
              <a:t>Allées de jardin</a:t>
            </a:r>
            <a:r>
              <a:rPr lang="fr-FR" dirty="0" smtClean="0"/>
              <a:t> et des alignements d'arbres disposés de manière symétrique par rapport à un axe passant par le bâtiment. </a:t>
            </a:r>
            <a:br>
              <a:rPr lang="fr-FR" dirty="0" smtClean="0"/>
            </a:br>
            <a:r>
              <a:rPr lang="fr-FR" dirty="0" smtClean="0"/>
              <a:t/>
            </a:r>
            <a:br>
              <a:rPr lang="fr-FR" dirty="0" smtClean="0"/>
            </a:br>
            <a:r>
              <a:rPr lang="fr-FR" dirty="0" smtClean="0"/>
              <a:t>      L’élégance de l’ensemble réside également dans la taille parfaite des haies basses et des buis. </a:t>
            </a:r>
            <a:br>
              <a:rPr lang="fr-FR" dirty="0" smtClean="0"/>
            </a:br>
            <a:r>
              <a:rPr lang="fr-FR" dirty="0" smtClean="0"/>
              <a:t>      Le jardin de Versailles offre ainsi de magnifiques exemples de l’art topiaire, l’art de tailler les arbres et arbustes dans un but décoratif. </a:t>
            </a:r>
            <a:endParaRPr lang="fr-FR" dirty="0"/>
          </a:p>
        </p:txBody>
      </p:sp>
      <p:sp>
        <p:nvSpPr>
          <p:cNvPr id="3" name="ZoneTexte 2"/>
          <p:cNvSpPr txBox="1"/>
          <p:nvPr/>
        </p:nvSpPr>
        <p:spPr>
          <a:xfrm>
            <a:off x="714348" y="1071546"/>
            <a:ext cx="3643338" cy="369332"/>
          </a:xfrm>
          <a:prstGeom prst="rect">
            <a:avLst/>
          </a:prstGeom>
          <a:noFill/>
        </p:spPr>
        <p:txBody>
          <a:bodyPr wrap="square" rtlCol="0">
            <a:spAutoFit/>
          </a:bodyPr>
          <a:lstStyle/>
          <a:p>
            <a:r>
              <a:rPr lang="fr-FR" dirty="0" smtClean="0"/>
              <a:t>conclusion</a:t>
            </a:r>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ERO GTU\Desktop\versailles\VERSAILLE\03.jpg"/>
          <p:cNvPicPr>
            <a:picLocks noChangeAspect="1" noChangeArrowheads="1"/>
          </p:cNvPicPr>
          <p:nvPr/>
        </p:nvPicPr>
        <p:blipFill>
          <a:blip r:embed="rId2" cstate="print"/>
          <a:srcRect/>
          <a:stretch>
            <a:fillRect/>
          </a:stretch>
        </p:blipFill>
        <p:spPr bwMode="auto">
          <a:xfrm>
            <a:off x="0" y="0"/>
            <a:ext cx="9144002" cy="6858000"/>
          </a:xfrm>
          <a:prstGeom prst="rect">
            <a:avLst/>
          </a:prstGeom>
          <a:noFill/>
        </p:spPr>
      </p:pic>
      <p:sp>
        <p:nvSpPr>
          <p:cNvPr id="11" name="Rectangle 10"/>
          <p:cNvSpPr>
            <a:spLocks noChangeArrowheads="1"/>
          </p:cNvSpPr>
          <p:nvPr/>
        </p:nvSpPr>
        <p:spPr bwMode="auto">
          <a:xfrm>
            <a:off x="0" y="0"/>
            <a:ext cx="9144000" cy="6858000"/>
          </a:xfrm>
          <a:prstGeom prst="rect">
            <a:avLst/>
          </a:prstGeom>
          <a:solidFill>
            <a:srgbClr val="EFE8D5"/>
          </a:solidFill>
          <a:ln w="9525" algn="ctr">
            <a:noFill/>
            <a:round/>
            <a:headEnd/>
            <a:tailEnd/>
          </a:ln>
        </p:spPr>
        <p:txBody>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endParaRPr lang="fr-FR" dirty="0"/>
          </a:p>
        </p:txBody>
      </p:sp>
      <p:pic>
        <p:nvPicPr>
          <p:cNvPr id="12" name="Picture 1028" descr="parisvers3"/>
          <p:cNvPicPr>
            <a:picLocks noChangeAspect="1" noChangeArrowheads="1"/>
          </p:cNvPicPr>
          <p:nvPr/>
        </p:nvPicPr>
        <p:blipFill>
          <a:blip r:embed="rId3" cstate="print"/>
          <a:srcRect/>
          <a:stretch>
            <a:fillRect/>
          </a:stretch>
        </p:blipFill>
        <p:spPr bwMode="auto">
          <a:xfrm>
            <a:off x="2916238" y="2137569"/>
            <a:ext cx="3800475" cy="3078162"/>
          </a:xfrm>
          <a:prstGeom prst="rect">
            <a:avLst/>
          </a:prstGeom>
          <a:noFill/>
          <a:ln w="9525">
            <a:noFill/>
            <a:miter lim="800000"/>
            <a:headEnd/>
            <a:tailEnd/>
          </a:ln>
        </p:spPr>
      </p:pic>
      <p:sp>
        <p:nvSpPr>
          <p:cNvPr id="13" name="Text Box 1029"/>
          <p:cNvSpPr txBox="1">
            <a:spLocks noChangeArrowheads="1"/>
          </p:cNvSpPr>
          <p:nvPr/>
        </p:nvSpPr>
        <p:spPr bwMode="auto">
          <a:xfrm>
            <a:off x="2438400" y="748506"/>
            <a:ext cx="5562600" cy="641350"/>
          </a:xfrm>
          <a:prstGeom prst="rect">
            <a:avLst/>
          </a:prstGeom>
          <a:noFill/>
          <a:ln w="9525">
            <a:noFill/>
            <a:miter lim="800000"/>
            <a:headEnd/>
            <a:tailEnd/>
          </a:ln>
        </p:spPr>
        <p:txBody>
          <a:bodyPr>
            <a:spAutoFit/>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pPr>
              <a:spcBef>
                <a:spcPct val="50000"/>
              </a:spcBef>
            </a:pPr>
            <a:r>
              <a:rPr lang="fr-FR" sz="3600" dirty="0">
                <a:solidFill>
                  <a:srgbClr val="3555DB"/>
                </a:solidFill>
                <a:latin typeface="Comic Sans MS" pitchFamily="66" charset="0"/>
              </a:rPr>
              <a:t>Situation de Versailles</a:t>
            </a:r>
          </a:p>
        </p:txBody>
      </p:sp>
      <p:sp>
        <p:nvSpPr>
          <p:cNvPr id="14" name="Freeform 1033"/>
          <p:cNvSpPr>
            <a:spLocks/>
          </p:cNvSpPr>
          <p:nvPr/>
        </p:nvSpPr>
        <p:spPr bwMode="auto">
          <a:xfrm>
            <a:off x="-36513" y="1662906"/>
            <a:ext cx="4032251" cy="2447925"/>
          </a:xfrm>
          <a:custGeom>
            <a:avLst/>
            <a:gdLst>
              <a:gd name="T0" fmla="*/ 2147483647 w 2540"/>
              <a:gd name="T1" fmla="*/ 2147483647 h 1542"/>
              <a:gd name="T2" fmla="*/ 2147483647 w 2540"/>
              <a:gd name="T3" fmla="*/ 2147483647 h 1542"/>
              <a:gd name="T4" fmla="*/ 2147483647 w 2540"/>
              <a:gd name="T5" fmla="*/ 2147483647 h 1542"/>
              <a:gd name="T6" fmla="*/ 2147483647 w 2540"/>
              <a:gd name="T7" fmla="*/ 2147483647 h 1542"/>
              <a:gd name="T8" fmla="*/ 2147483647 w 2540"/>
              <a:gd name="T9" fmla="*/ 2147483647 h 1542"/>
              <a:gd name="T10" fmla="*/ 2147483647 w 2540"/>
              <a:gd name="T11" fmla="*/ 2147483647 h 1542"/>
              <a:gd name="T12" fmla="*/ 2147483647 w 2540"/>
              <a:gd name="T13" fmla="*/ 2147483647 h 1542"/>
              <a:gd name="T14" fmla="*/ 2147483647 w 2540"/>
              <a:gd name="T15" fmla="*/ 2147483647 h 1542"/>
              <a:gd name="T16" fmla="*/ 2147483647 w 2540"/>
              <a:gd name="T17" fmla="*/ 2147483647 h 1542"/>
              <a:gd name="T18" fmla="*/ 0 w 2540"/>
              <a:gd name="T19" fmla="*/ 2147483647 h 15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0"/>
              <a:gd name="T31" fmla="*/ 0 h 1542"/>
              <a:gd name="T32" fmla="*/ 2540 w 2540"/>
              <a:gd name="T33" fmla="*/ 1542 h 15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0" h="1542">
                <a:moveTo>
                  <a:pt x="2540" y="333"/>
                </a:moveTo>
                <a:cubicBezTo>
                  <a:pt x="2525" y="231"/>
                  <a:pt x="2510" y="129"/>
                  <a:pt x="2404" y="106"/>
                </a:cubicBezTo>
                <a:cubicBezTo>
                  <a:pt x="2298" y="83"/>
                  <a:pt x="2094" y="212"/>
                  <a:pt x="1905" y="197"/>
                </a:cubicBezTo>
                <a:cubicBezTo>
                  <a:pt x="1716" y="182"/>
                  <a:pt x="1398" y="0"/>
                  <a:pt x="1270" y="15"/>
                </a:cubicBezTo>
                <a:cubicBezTo>
                  <a:pt x="1142" y="30"/>
                  <a:pt x="1119" y="175"/>
                  <a:pt x="1134" y="288"/>
                </a:cubicBezTo>
                <a:cubicBezTo>
                  <a:pt x="1149" y="401"/>
                  <a:pt x="1384" y="530"/>
                  <a:pt x="1361" y="696"/>
                </a:cubicBezTo>
                <a:cubicBezTo>
                  <a:pt x="1338" y="862"/>
                  <a:pt x="1157" y="1225"/>
                  <a:pt x="998" y="1285"/>
                </a:cubicBezTo>
                <a:cubicBezTo>
                  <a:pt x="839" y="1345"/>
                  <a:pt x="559" y="1029"/>
                  <a:pt x="408" y="1059"/>
                </a:cubicBezTo>
                <a:cubicBezTo>
                  <a:pt x="257" y="1089"/>
                  <a:pt x="159" y="1392"/>
                  <a:pt x="91" y="1467"/>
                </a:cubicBezTo>
                <a:cubicBezTo>
                  <a:pt x="23" y="1542"/>
                  <a:pt x="15" y="1505"/>
                  <a:pt x="0" y="1512"/>
                </a:cubicBezTo>
              </a:path>
            </a:pathLst>
          </a:custGeom>
          <a:noFill/>
          <a:ln w="50800" cap="flat" cmpd="sng">
            <a:solidFill>
              <a:srgbClr val="0000FF"/>
            </a:solidFill>
            <a:prstDash val="solid"/>
            <a:round/>
            <a:headEnd/>
            <a:tailEnd/>
          </a:ln>
        </p:spPr>
        <p:txBody>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endParaRPr lang="fr-FR"/>
          </a:p>
        </p:txBody>
      </p:sp>
      <p:sp>
        <p:nvSpPr>
          <p:cNvPr id="15" name="Line 1034"/>
          <p:cNvSpPr>
            <a:spLocks noChangeShapeType="1"/>
          </p:cNvSpPr>
          <p:nvPr/>
        </p:nvSpPr>
        <p:spPr bwMode="auto">
          <a:xfrm>
            <a:off x="3995738" y="2120106"/>
            <a:ext cx="0" cy="0"/>
          </a:xfrm>
          <a:prstGeom prst="line">
            <a:avLst/>
          </a:prstGeom>
          <a:noFill/>
          <a:ln w="9525">
            <a:solidFill>
              <a:schemeClr val="tx1"/>
            </a:solidFill>
            <a:round/>
            <a:headEnd/>
            <a:tailEnd/>
          </a:ln>
        </p:spPr>
        <p:txBody>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endParaRPr lang="fr-FR"/>
          </a:p>
        </p:txBody>
      </p:sp>
      <p:sp>
        <p:nvSpPr>
          <p:cNvPr id="16" name="Freeform 1035"/>
          <p:cNvSpPr>
            <a:spLocks/>
          </p:cNvSpPr>
          <p:nvPr/>
        </p:nvSpPr>
        <p:spPr bwMode="auto">
          <a:xfrm>
            <a:off x="6732588" y="4028281"/>
            <a:ext cx="2447925" cy="900113"/>
          </a:xfrm>
          <a:custGeom>
            <a:avLst/>
            <a:gdLst>
              <a:gd name="T0" fmla="*/ 0 w 1542"/>
              <a:gd name="T1" fmla="*/ 0 h 567"/>
              <a:gd name="T2" fmla="*/ 2147483647 w 1542"/>
              <a:gd name="T3" fmla="*/ 2147483647 h 567"/>
              <a:gd name="T4" fmla="*/ 2147483647 w 1542"/>
              <a:gd name="T5" fmla="*/ 2147483647 h 567"/>
              <a:gd name="T6" fmla="*/ 2147483647 w 1542"/>
              <a:gd name="T7" fmla="*/ 2147483647 h 567"/>
              <a:gd name="T8" fmla="*/ 2147483647 w 1542"/>
              <a:gd name="T9" fmla="*/ 2147483647 h 567"/>
              <a:gd name="T10" fmla="*/ 0 60000 65536"/>
              <a:gd name="T11" fmla="*/ 0 60000 65536"/>
              <a:gd name="T12" fmla="*/ 0 60000 65536"/>
              <a:gd name="T13" fmla="*/ 0 60000 65536"/>
              <a:gd name="T14" fmla="*/ 0 60000 65536"/>
              <a:gd name="T15" fmla="*/ 0 w 1542"/>
              <a:gd name="T16" fmla="*/ 0 h 567"/>
              <a:gd name="T17" fmla="*/ 1542 w 1542"/>
              <a:gd name="T18" fmla="*/ 567 h 567"/>
            </a:gdLst>
            <a:ahLst/>
            <a:cxnLst>
              <a:cxn ang="T10">
                <a:pos x="T0" y="T1"/>
              </a:cxn>
              <a:cxn ang="T11">
                <a:pos x="T2" y="T3"/>
              </a:cxn>
              <a:cxn ang="T12">
                <a:pos x="T4" y="T5"/>
              </a:cxn>
              <a:cxn ang="T13">
                <a:pos x="T6" y="T7"/>
              </a:cxn>
              <a:cxn ang="T14">
                <a:pos x="T8" y="T9"/>
              </a:cxn>
            </a:cxnLst>
            <a:rect l="T15" t="T16" r="T17" b="T18"/>
            <a:pathLst>
              <a:path w="1542" h="567">
                <a:moveTo>
                  <a:pt x="0" y="0"/>
                </a:moveTo>
                <a:cubicBezTo>
                  <a:pt x="75" y="174"/>
                  <a:pt x="151" y="348"/>
                  <a:pt x="317" y="363"/>
                </a:cubicBezTo>
                <a:cubicBezTo>
                  <a:pt x="483" y="378"/>
                  <a:pt x="809" y="68"/>
                  <a:pt x="998" y="91"/>
                </a:cubicBezTo>
                <a:cubicBezTo>
                  <a:pt x="1187" y="114"/>
                  <a:pt x="1360" y="431"/>
                  <a:pt x="1451" y="499"/>
                </a:cubicBezTo>
                <a:cubicBezTo>
                  <a:pt x="1542" y="567"/>
                  <a:pt x="1542" y="533"/>
                  <a:pt x="1542" y="499"/>
                </a:cubicBezTo>
              </a:path>
            </a:pathLst>
          </a:custGeom>
          <a:noFill/>
          <a:ln w="50800" cap="flat" cmpd="sng">
            <a:solidFill>
              <a:srgbClr val="0000FF"/>
            </a:solidFill>
            <a:prstDash val="solid"/>
            <a:round/>
            <a:headEnd/>
            <a:tailEnd/>
          </a:ln>
        </p:spPr>
        <p:txBody>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endParaRPr lang="fr-FR"/>
          </a:p>
        </p:txBody>
      </p:sp>
      <p:sp>
        <p:nvSpPr>
          <p:cNvPr id="17" name="Freeform 1036"/>
          <p:cNvSpPr>
            <a:spLocks/>
          </p:cNvSpPr>
          <p:nvPr/>
        </p:nvSpPr>
        <p:spPr bwMode="auto">
          <a:xfrm>
            <a:off x="6213475" y="5144294"/>
            <a:ext cx="720725" cy="1727200"/>
          </a:xfrm>
          <a:custGeom>
            <a:avLst/>
            <a:gdLst>
              <a:gd name="T0" fmla="*/ 2147483647 w 400"/>
              <a:gd name="T1" fmla="*/ 0 h 1088"/>
              <a:gd name="T2" fmla="*/ 2147483647 w 400"/>
              <a:gd name="T3" fmla="*/ 2147483647 h 1088"/>
              <a:gd name="T4" fmla="*/ 2147483647 w 400"/>
              <a:gd name="T5" fmla="*/ 2147483647 h 1088"/>
              <a:gd name="T6" fmla="*/ 2147483647 w 400"/>
              <a:gd name="T7" fmla="*/ 2147483647 h 1088"/>
              <a:gd name="T8" fmla="*/ 0 60000 65536"/>
              <a:gd name="T9" fmla="*/ 0 60000 65536"/>
              <a:gd name="T10" fmla="*/ 0 60000 65536"/>
              <a:gd name="T11" fmla="*/ 0 60000 65536"/>
              <a:gd name="T12" fmla="*/ 0 w 400"/>
              <a:gd name="T13" fmla="*/ 0 h 1088"/>
              <a:gd name="T14" fmla="*/ 400 w 400"/>
              <a:gd name="T15" fmla="*/ 1088 h 1088"/>
            </a:gdLst>
            <a:ahLst/>
            <a:cxnLst>
              <a:cxn ang="T8">
                <a:pos x="T0" y="T1"/>
              </a:cxn>
              <a:cxn ang="T9">
                <a:pos x="T2" y="T3"/>
              </a:cxn>
              <a:cxn ang="T10">
                <a:pos x="T4" y="T5"/>
              </a:cxn>
              <a:cxn ang="T11">
                <a:pos x="T6" y="T7"/>
              </a:cxn>
            </a:cxnLst>
            <a:rect l="T12" t="T13" r="T14" b="T15"/>
            <a:pathLst>
              <a:path w="400" h="1088">
                <a:moveTo>
                  <a:pt x="234" y="0"/>
                </a:moveTo>
                <a:cubicBezTo>
                  <a:pt x="317" y="174"/>
                  <a:pt x="400" y="348"/>
                  <a:pt x="370" y="499"/>
                </a:cubicBezTo>
                <a:cubicBezTo>
                  <a:pt x="340" y="650"/>
                  <a:pt x="106" y="809"/>
                  <a:pt x="53" y="907"/>
                </a:cubicBezTo>
                <a:cubicBezTo>
                  <a:pt x="0" y="1005"/>
                  <a:pt x="26" y="1046"/>
                  <a:pt x="53" y="1088"/>
                </a:cubicBezTo>
              </a:path>
            </a:pathLst>
          </a:custGeom>
          <a:noFill/>
          <a:ln w="50800" cap="flat" cmpd="sng">
            <a:solidFill>
              <a:srgbClr val="0000FF"/>
            </a:solidFill>
            <a:prstDash val="solid"/>
            <a:round/>
            <a:headEnd/>
            <a:tailEnd/>
          </a:ln>
        </p:spPr>
        <p:txBody>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endParaRPr lang="fr-FR"/>
          </a:p>
        </p:txBody>
      </p:sp>
      <p:sp>
        <p:nvSpPr>
          <p:cNvPr id="18" name="Text Box 10"/>
          <p:cNvSpPr txBox="1">
            <a:spLocks noChangeArrowheads="1"/>
          </p:cNvSpPr>
          <p:nvPr/>
        </p:nvSpPr>
        <p:spPr bwMode="auto">
          <a:xfrm>
            <a:off x="900113" y="3128169"/>
            <a:ext cx="1871662" cy="336550"/>
          </a:xfrm>
          <a:prstGeom prst="rect">
            <a:avLst/>
          </a:prstGeom>
          <a:noFill/>
          <a:ln w="9525">
            <a:noFill/>
            <a:miter lim="800000"/>
            <a:headEnd/>
            <a:tailEnd/>
          </a:ln>
        </p:spPr>
        <p:txBody>
          <a:bodyPr>
            <a:spAutoFit/>
          </a:bodyPr>
          <a:lstStyle>
            <a:defPPr>
              <a:defRPr lang="fr-FR"/>
            </a:defPPr>
            <a:lvl1pPr algn="l" rtl="0" fontAlgn="base">
              <a:spcBef>
                <a:spcPct val="0"/>
              </a:spcBef>
              <a:spcAft>
                <a:spcPct val="0"/>
              </a:spcAft>
              <a:defRPr sz="2400" kern="1200">
                <a:solidFill>
                  <a:schemeClr val="tx1"/>
                </a:solidFill>
                <a:latin typeface="Times New Roman" charset="0"/>
                <a:ea typeface="+mn-ea"/>
                <a:cs typeface="Times New Roman" charset="0"/>
              </a:defRPr>
            </a:lvl1pPr>
            <a:lvl2pPr marL="457200" algn="l" rtl="0" fontAlgn="base">
              <a:spcBef>
                <a:spcPct val="0"/>
              </a:spcBef>
              <a:spcAft>
                <a:spcPct val="0"/>
              </a:spcAft>
              <a:defRPr sz="2400" kern="1200">
                <a:solidFill>
                  <a:schemeClr val="tx1"/>
                </a:solidFill>
                <a:latin typeface="Times New Roman" charset="0"/>
                <a:ea typeface="+mn-ea"/>
                <a:cs typeface="Times New Roman" charset="0"/>
              </a:defRPr>
            </a:lvl2pPr>
            <a:lvl3pPr marL="914400" algn="l" rtl="0" fontAlgn="base">
              <a:spcBef>
                <a:spcPct val="0"/>
              </a:spcBef>
              <a:spcAft>
                <a:spcPct val="0"/>
              </a:spcAft>
              <a:defRPr sz="2400" kern="1200">
                <a:solidFill>
                  <a:schemeClr val="tx1"/>
                </a:solidFill>
                <a:latin typeface="Times New Roman" charset="0"/>
                <a:ea typeface="+mn-ea"/>
                <a:cs typeface="Times New Roman" charset="0"/>
              </a:defRPr>
            </a:lvl3pPr>
            <a:lvl4pPr marL="1371600" algn="l" rtl="0" fontAlgn="base">
              <a:spcBef>
                <a:spcPct val="0"/>
              </a:spcBef>
              <a:spcAft>
                <a:spcPct val="0"/>
              </a:spcAft>
              <a:defRPr sz="2400" kern="1200">
                <a:solidFill>
                  <a:schemeClr val="tx1"/>
                </a:solidFill>
                <a:latin typeface="Times New Roman" charset="0"/>
                <a:ea typeface="+mn-ea"/>
                <a:cs typeface="Times New Roman" charset="0"/>
              </a:defRPr>
            </a:lvl4pPr>
            <a:lvl5pPr marL="1828800" algn="l" rtl="0" fontAlgn="base">
              <a:spcBef>
                <a:spcPct val="0"/>
              </a:spcBef>
              <a:spcAft>
                <a:spcPct val="0"/>
              </a:spcAft>
              <a:defRPr sz="2400" kern="1200">
                <a:solidFill>
                  <a:schemeClr val="tx1"/>
                </a:solidFill>
                <a:latin typeface="Times New Roman" charset="0"/>
                <a:ea typeface="+mn-ea"/>
                <a:cs typeface="Times New Roman" charset="0"/>
              </a:defRPr>
            </a:lvl5pPr>
            <a:lvl6pPr marL="2286000" algn="l" defTabSz="914400" rtl="0" eaLnBrk="1" latinLnBrk="0" hangingPunct="1">
              <a:defRPr sz="2400" kern="1200">
                <a:solidFill>
                  <a:schemeClr val="tx1"/>
                </a:solidFill>
                <a:latin typeface="Times New Roman" charset="0"/>
                <a:ea typeface="+mn-ea"/>
                <a:cs typeface="Times New Roman" charset="0"/>
              </a:defRPr>
            </a:lvl6pPr>
            <a:lvl7pPr marL="2743200" algn="l" defTabSz="914400" rtl="0" eaLnBrk="1" latinLnBrk="0" hangingPunct="1">
              <a:defRPr sz="2400" kern="1200">
                <a:solidFill>
                  <a:schemeClr val="tx1"/>
                </a:solidFill>
                <a:latin typeface="Times New Roman" charset="0"/>
                <a:ea typeface="+mn-ea"/>
                <a:cs typeface="Times New Roman" charset="0"/>
              </a:defRPr>
            </a:lvl7pPr>
            <a:lvl8pPr marL="3200400" algn="l" defTabSz="914400" rtl="0" eaLnBrk="1" latinLnBrk="0" hangingPunct="1">
              <a:defRPr sz="2400" kern="1200">
                <a:solidFill>
                  <a:schemeClr val="tx1"/>
                </a:solidFill>
                <a:latin typeface="Times New Roman" charset="0"/>
                <a:ea typeface="+mn-ea"/>
                <a:cs typeface="Times New Roman" charset="0"/>
              </a:defRPr>
            </a:lvl8pPr>
            <a:lvl9pPr marL="3657600" algn="l" defTabSz="914400" rtl="0" eaLnBrk="1" latinLnBrk="0" hangingPunct="1">
              <a:defRPr sz="2400" kern="1200">
                <a:solidFill>
                  <a:schemeClr val="tx1"/>
                </a:solidFill>
                <a:latin typeface="Times New Roman" charset="0"/>
                <a:ea typeface="+mn-ea"/>
                <a:cs typeface="Times New Roman" charset="0"/>
              </a:defRPr>
            </a:lvl9pPr>
          </a:lstStyle>
          <a:p>
            <a:pPr>
              <a:spcBef>
                <a:spcPct val="50000"/>
              </a:spcBef>
            </a:pPr>
            <a:r>
              <a:rPr lang="fr-FR" sz="1600" dirty="0">
                <a:solidFill>
                  <a:schemeClr val="accent2"/>
                </a:solidFill>
                <a:latin typeface="Comic Sans MS" pitchFamily="66" charset="0"/>
              </a:rPr>
              <a:t>La Seine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HERO GTU\Desktop\versailles\VERSAILLE\03.jpg"/>
          <p:cNvPicPr>
            <a:picLocks noChangeAspect="1" noChangeArrowheads="1"/>
          </p:cNvPicPr>
          <p:nvPr/>
        </p:nvPicPr>
        <p:blipFill>
          <a:blip r:embed="rId2" cstate="print"/>
          <a:srcRect/>
          <a:stretch>
            <a:fillRect/>
          </a:stretch>
        </p:blipFill>
        <p:spPr bwMode="auto">
          <a:xfrm>
            <a:off x="0" y="0"/>
            <a:ext cx="9144002" cy="6858000"/>
          </a:xfrm>
          <a:prstGeom prst="rect">
            <a:avLst/>
          </a:prstGeom>
          <a:noFill/>
        </p:spPr>
      </p:pic>
      <p:sp>
        <p:nvSpPr>
          <p:cNvPr id="3073" name="Rectangle 1"/>
          <p:cNvSpPr>
            <a:spLocks noChangeArrowheads="1"/>
          </p:cNvSpPr>
          <p:nvPr/>
        </p:nvSpPr>
        <p:spPr bwMode="auto">
          <a:xfrm>
            <a:off x="360041" y="980728"/>
            <a:ext cx="8100391" cy="1015663"/>
          </a:xfrm>
          <a:prstGeom prst="rect">
            <a:avLst/>
          </a:prstGeom>
          <a:solidFill>
            <a:schemeClr val="accent6">
              <a:lumMod val="20000"/>
              <a:lumOff val="80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Versailles, ville du nord de la France, chef-lieu du département des Yvelines, en Région Île-de-France, située dans la grande couronne de la région parisienne, à 16 km au sud-ouest de Paris</a:t>
            </a:r>
            <a:r>
              <a:rPr kumimoji="0" lang="fr-FR"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6" descr="fghjuhjk"/>
          <p:cNvPicPr>
            <a:picLocks noChangeAspect="1" noChangeArrowheads="1"/>
          </p:cNvPicPr>
          <p:nvPr/>
        </p:nvPicPr>
        <p:blipFill>
          <a:blip r:embed="rId2" cstate="print"/>
          <a:srcRect/>
          <a:stretch>
            <a:fillRect/>
          </a:stretch>
        </p:blipFill>
        <p:spPr bwMode="auto">
          <a:xfrm>
            <a:off x="-244609" y="0"/>
            <a:ext cx="9595739" cy="6858000"/>
          </a:xfrm>
          <a:prstGeom prst="rect">
            <a:avLst/>
          </a:prstGeom>
          <a:noFill/>
          <a:ln w="9525">
            <a:noFill/>
            <a:miter lim="800000"/>
            <a:headEnd/>
            <a:tailEnd/>
          </a:ln>
        </p:spPr>
      </p:pic>
      <p:sp>
        <p:nvSpPr>
          <p:cNvPr id="3" name="Rectangle 2"/>
          <p:cNvSpPr/>
          <p:nvPr/>
        </p:nvSpPr>
        <p:spPr>
          <a:xfrm>
            <a:off x="2555776" y="404664"/>
            <a:ext cx="3960440" cy="461665"/>
          </a:xfrm>
          <a:prstGeom prst="rect">
            <a:avLst/>
          </a:prstGeom>
        </p:spPr>
        <p:style>
          <a:lnRef idx="0">
            <a:scrgbClr r="0" g="0" b="0"/>
          </a:lnRef>
          <a:fillRef idx="1002">
            <a:schemeClr val="dk2"/>
          </a:fillRef>
          <a:effectRef idx="0">
            <a:scrgbClr r="0" g="0" b="0"/>
          </a:effectRef>
          <a:fontRef idx="major"/>
        </p:style>
        <p:txBody>
          <a:bodyPr wrap="square">
            <a:spAutoFit/>
          </a:bodyPr>
          <a:lstStyle/>
          <a:p>
            <a:pPr algn="ctr"/>
            <a:r>
              <a:rPr lang="fr-FR" sz="2400" b="1" i="1" dirty="0" smtClean="0"/>
              <a:t>histoire sur Versailles</a:t>
            </a:r>
            <a:endParaRPr lang="fr-FR" sz="2400" b="1" i="1" dirty="0"/>
          </a:p>
        </p:txBody>
      </p:sp>
      <p:sp>
        <p:nvSpPr>
          <p:cNvPr id="4" name="Rectangle 3"/>
          <p:cNvSpPr/>
          <p:nvPr/>
        </p:nvSpPr>
        <p:spPr>
          <a:xfrm>
            <a:off x="72008" y="1124744"/>
            <a:ext cx="4572000" cy="261610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r>
              <a:rPr lang="fr-FR" sz="2400" b="1" i="1" dirty="0" smtClean="0">
                <a:solidFill>
                  <a:schemeClr val="tx1"/>
                </a:solidFill>
              </a:rPr>
              <a:t>La toponymie</a:t>
            </a:r>
            <a:r>
              <a:rPr lang="fr-FR" b="1" i="1" dirty="0" smtClean="0"/>
              <a:t> </a:t>
            </a:r>
          </a:p>
          <a:p>
            <a:r>
              <a:rPr lang="fr-FR" dirty="0" smtClean="0"/>
              <a:t> 	</a:t>
            </a:r>
            <a:r>
              <a:rPr lang="fr-FR" sz="2000" dirty="0" smtClean="0"/>
              <a:t>l'appellation est due à la configuration marécageuse du lieu, elle est composée de deux termes :</a:t>
            </a:r>
            <a:r>
              <a:rPr lang="fr-FR" sz="2000" dirty="0" smtClean="0">
                <a:solidFill>
                  <a:schemeClr val="tx1"/>
                </a:solidFill>
              </a:rPr>
              <a:t> Verses et saillantes. </a:t>
            </a:r>
          </a:p>
          <a:p>
            <a:r>
              <a:rPr lang="fr-FR" sz="2000" dirty="0" smtClean="0"/>
              <a:t>	</a:t>
            </a:r>
            <a:r>
              <a:rPr lang="fr-FR" sz="2000" dirty="0" smtClean="0">
                <a:solidFill>
                  <a:schemeClr val="tx1"/>
                </a:solidFill>
              </a:rPr>
              <a:t>Les verses </a:t>
            </a:r>
            <a:r>
              <a:rPr lang="fr-FR" sz="2000" dirty="0" smtClean="0"/>
              <a:t>; comme le signe du Verseau, signe de l'eau évoquent des eaux qui, de plus, sont </a:t>
            </a:r>
            <a:r>
              <a:rPr lang="fr-FR" sz="2000" dirty="0" smtClean="0">
                <a:solidFill>
                  <a:schemeClr val="tx1"/>
                </a:solidFill>
              </a:rPr>
              <a:t>saillantes .</a:t>
            </a:r>
          </a:p>
        </p:txBody>
      </p:sp>
      <p:sp>
        <p:nvSpPr>
          <p:cNvPr id="9" name="Flèche droite à entaille 8"/>
          <p:cNvSpPr/>
          <p:nvPr/>
        </p:nvSpPr>
        <p:spPr>
          <a:xfrm>
            <a:off x="4788024" y="2060848"/>
            <a:ext cx="1224136" cy="576064"/>
          </a:xfrm>
          <a:prstGeom prst="notch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10" name="Rectangle 9"/>
          <p:cNvSpPr/>
          <p:nvPr/>
        </p:nvSpPr>
        <p:spPr>
          <a:xfrm>
            <a:off x="6166802" y="2060848"/>
            <a:ext cx="3013710" cy="707886"/>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dirty="0" smtClean="0"/>
              <a:t>Versailles = les eaux affleurant</a:t>
            </a:r>
            <a:endParaRPr lang="fr-FR" sz="2000" dirty="0"/>
          </a:p>
        </p:txBody>
      </p:sp>
      <p:sp>
        <p:nvSpPr>
          <p:cNvPr id="11" name="Rectangle 10"/>
          <p:cNvSpPr/>
          <p:nvPr/>
        </p:nvSpPr>
        <p:spPr>
          <a:xfrm>
            <a:off x="3692803" y="3861048"/>
            <a:ext cx="2031325" cy="369332"/>
          </a:xfrm>
          <a:prstGeom prst="rect">
            <a:avLst/>
          </a:prstGeom>
        </p:spPr>
        <p:style>
          <a:lnRef idx="0">
            <a:scrgbClr r="0" g="0" b="0"/>
          </a:lnRef>
          <a:fillRef idx="1002">
            <a:schemeClr val="dk2"/>
          </a:fillRef>
          <a:effectRef idx="0">
            <a:scrgbClr r="0" g="0" b="0"/>
          </a:effectRef>
          <a:fontRef idx="major"/>
        </p:style>
        <p:txBody>
          <a:bodyPr wrap="none">
            <a:spAutoFit/>
          </a:bodyPr>
          <a:lstStyle/>
          <a:p>
            <a:r>
              <a:rPr lang="fr-FR" b="1" i="1" dirty="0" smtClean="0">
                <a:latin typeface="Calibri" pitchFamily="34" charset="0"/>
                <a:ea typeface="Calibri" pitchFamily="34" charset="0"/>
                <a:cs typeface="Times New Roman" pitchFamily="18" charset="0"/>
              </a:rPr>
              <a:t>Création du jardin :</a:t>
            </a:r>
          </a:p>
        </p:txBody>
      </p:sp>
      <p:sp>
        <p:nvSpPr>
          <p:cNvPr id="13" name="Rectangle avec flèche vers le bas 12"/>
          <p:cNvSpPr/>
          <p:nvPr/>
        </p:nvSpPr>
        <p:spPr>
          <a:xfrm>
            <a:off x="1763688" y="4293096"/>
            <a:ext cx="1584176" cy="64807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Saint germain</a:t>
            </a:r>
          </a:p>
          <a:p>
            <a:r>
              <a:rPr lang="fr-FR" dirty="0" smtClean="0"/>
              <a:t>       (laye)</a:t>
            </a:r>
            <a:endParaRPr lang="fr-FR" dirty="0"/>
          </a:p>
        </p:txBody>
      </p:sp>
      <p:sp>
        <p:nvSpPr>
          <p:cNvPr id="14" name="Rectangle avec flèche vers le bas 13"/>
          <p:cNvSpPr/>
          <p:nvPr/>
        </p:nvSpPr>
        <p:spPr>
          <a:xfrm>
            <a:off x="5868144" y="4293096"/>
            <a:ext cx="1440160" cy="648072"/>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Meudon</a:t>
            </a:r>
            <a:endParaRPr lang="fr-FR" dirty="0"/>
          </a:p>
        </p:txBody>
      </p:sp>
      <p:sp>
        <p:nvSpPr>
          <p:cNvPr id="15" name="Rectangle 14"/>
          <p:cNvSpPr/>
          <p:nvPr/>
        </p:nvSpPr>
        <p:spPr>
          <a:xfrm>
            <a:off x="700856" y="4941168"/>
            <a:ext cx="2575000"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r>
              <a:rPr lang="fr-FR" dirty="0" smtClean="0"/>
              <a:t>Résidence du roi louis XIII</a:t>
            </a:r>
            <a:endParaRPr lang="fr-FR" dirty="0"/>
          </a:p>
        </p:txBody>
      </p:sp>
      <p:sp>
        <p:nvSpPr>
          <p:cNvPr id="16" name="Rectangle 15"/>
          <p:cNvSpPr/>
          <p:nvPr/>
        </p:nvSpPr>
        <p:spPr>
          <a:xfrm>
            <a:off x="5901265" y="4941168"/>
            <a:ext cx="2199127"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lgn="ctr"/>
            <a:r>
              <a:rPr lang="fr-FR" dirty="0" smtClean="0"/>
              <a:t>Lieu de chasse du roi.</a:t>
            </a:r>
            <a:endParaRPr lang="fr-FR" dirty="0"/>
          </a:p>
        </p:txBody>
      </p:sp>
      <p:sp>
        <p:nvSpPr>
          <p:cNvPr id="17" name="Double flèche horizontale 16"/>
          <p:cNvSpPr/>
          <p:nvPr/>
        </p:nvSpPr>
        <p:spPr>
          <a:xfrm>
            <a:off x="3779912" y="4797152"/>
            <a:ext cx="1643075" cy="14287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4041758" y="5579948"/>
            <a:ext cx="1060483" cy="369332"/>
          </a:xfrm>
          <a:prstGeom prst="rect">
            <a:avLst/>
          </a:prstGeom>
        </p:spPr>
        <p:style>
          <a:lnRef idx="0">
            <a:schemeClr val="accent5"/>
          </a:lnRef>
          <a:fillRef idx="3">
            <a:schemeClr val="accent5"/>
          </a:fillRef>
          <a:effectRef idx="3">
            <a:schemeClr val="accent5"/>
          </a:effectRef>
          <a:fontRef idx="minor">
            <a:schemeClr val="lt1"/>
          </a:fontRef>
        </p:style>
        <p:txBody>
          <a:bodyPr wrap="none">
            <a:spAutoFit/>
          </a:bodyPr>
          <a:lstStyle/>
          <a:p>
            <a:r>
              <a:rPr lang="fr-FR" dirty="0" smtClean="0"/>
              <a:t>Versailles</a:t>
            </a:r>
            <a:endParaRPr lang="fr-FR" dirty="0"/>
          </a:p>
        </p:txBody>
      </p:sp>
      <p:sp>
        <p:nvSpPr>
          <p:cNvPr id="19" name="Rectangle 18"/>
          <p:cNvSpPr/>
          <p:nvPr/>
        </p:nvSpPr>
        <p:spPr>
          <a:xfrm>
            <a:off x="2376264" y="5949280"/>
            <a:ext cx="4572000" cy="646331"/>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a:r>
              <a:rPr lang="fr-FR" dirty="0" smtClean="0"/>
              <a:t>Pavillon de chasse du roi qui servait de dortoir et de lieu de repos au roi</a:t>
            </a:r>
            <a:endParaRPr lang="fr-FR" dirty="0"/>
          </a:p>
        </p:txBody>
      </p:sp>
      <p:cxnSp>
        <p:nvCxnSpPr>
          <p:cNvPr id="20" name="Connecteur droit avec flèche 19"/>
          <p:cNvCxnSpPr/>
          <p:nvPr/>
        </p:nvCxnSpPr>
        <p:spPr>
          <a:xfrm rot="10800000" flipH="1" flipV="1">
            <a:off x="3779912" y="4941168"/>
            <a:ext cx="857256"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a:off x="4637168" y="4941168"/>
            <a:ext cx="785819"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bg/>
                                          </p:spTgt>
                                        </p:tgtEl>
                                        <p:attrNameLst>
                                          <p:attrName>style.visibility</p:attrName>
                                        </p:attrNameLst>
                                      </p:cBhvr>
                                      <p:to>
                                        <p:strVal val="visible"/>
                                      </p:to>
                                    </p:set>
                                    <p:animEffect transition="in" filter="wipe(down)">
                                      <p:cBhvr>
                                        <p:cTn id="20" dur="500"/>
                                        <p:tgtEl>
                                          <p:spTgt spid="4">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wipe(down)">
                                      <p:cBhvr>
                                        <p:cTn id="23" dur="500"/>
                                        <p:tgtEl>
                                          <p:spTgt spid="4">
                                            <p:txEl>
                                              <p:pRg st="0" end="0"/>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wipe(down)">
                                      <p:cBhvr>
                                        <p:cTn id="26" dur="500"/>
                                        <p:tgtEl>
                                          <p:spTgt spid="4">
                                            <p:txEl>
                                              <p:pRg st="1" end="1"/>
                                            </p:tx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Effect transition="in" filter="wipe(down)">
                                      <p:cBhvr>
                                        <p:cTn id="29" dur="500"/>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0">
                                            <p:bg/>
                                          </p:spTgt>
                                        </p:tgtEl>
                                        <p:attrNameLst>
                                          <p:attrName>style.visibility</p:attrName>
                                        </p:attrNameLst>
                                      </p:cBhvr>
                                      <p:to>
                                        <p:strVal val="visible"/>
                                      </p:to>
                                    </p:set>
                                    <p:animEffect transition="in" filter="wipe(down)">
                                      <p:cBhvr>
                                        <p:cTn id="40" dur="500"/>
                                        <p:tgtEl>
                                          <p:spTgt spid="10">
                                            <p:bg/>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Effect transition="in" filter="wipe(down)">
                                      <p:cBhvr>
                                        <p:cTn id="43" dur="500"/>
                                        <p:tgtEl>
                                          <p:spTgt spid="10">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1">
                                            <p:bg/>
                                          </p:spTgt>
                                        </p:tgtEl>
                                        <p:attrNameLst>
                                          <p:attrName>style.visibility</p:attrName>
                                        </p:attrNameLst>
                                      </p:cBhvr>
                                      <p:to>
                                        <p:strVal val="visible"/>
                                      </p:to>
                                    </p:set>
                                    <p:animEffect transition="in" filter="fade">
                                      <p:cBhvr>
                                        <p:cTn id="48" dur="2000"/>
                                        <p:tgtEl>
                                          <p:spTgt spid="11">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2000"/>
                                        <p:tgtEl>
                                          <p:spTgt spid="11">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bg/>
                                          </p:spTgt>
                                        </p:tgtEl>
                                        <p:attrNameLst>
                                          <p:attrName>style.visibility</p:attrName>
                                        </p:attrNameLst>
                                      </p:cBhvr>
                                      <p:to>
                                        <p:strVal val="visible"/>
                                      </p:to>
                                    </p:set>
                                    <p:animEffect transition="in" filter="wipe(down)">
                                      <p:cBhvr>
                                        <p:cTn id="56" dur="500"/>
                                        <p:tgtEl>
                                          <p:spTgt spid="13">
                                            <p:bg/>
                                          </p:spTgt>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3">
                                            <p:txEl>
                                              <p:pRg st="0" end="0"/>
                                            </p:txEl>
                                          </p:spTgt>
                                        </p:tgtEl>
                                        <p:attrNameLst>
                                          <p:attrName>style.visibility</p:attrName>
                                        </p:attrNameLst>
                                      </p:cBhvr>
                                      <p:to>
                                        <p:strVal val="visible"/>
                                      </p:to>
                                    </p:set>
                                    <p:animEffect transition="in" filter="wipe(down)">
                                      <p:cBhvr>
                                        <p:cTn id="59" dur="500"/>
                                        <p:tgtEl>
                                          <p:spTgt spid="13">
                                            <p:txEl>
                                              <p:pRg st="0" end="0"/>
                                            </p:txEl>
                                          </p:spTgt>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3">
                                            <p:txEl>
                                              <p:pRg st="1" end="1"/>
                                            </p:txEl>
                                          </p:spTgt>
                                        </p:tgtEl>
                                        <p:attrNameLst>
                                          <p:attrName>style.visibility</p:attrName>
                                        </p:attrNameLst>
                                      </p:cBhvr>
                                      <p:to>
                                        <p:strVal val="visible"/>
                                      </p:to>
                                    </p:set>
                                    <p:animEffect transition="in" filter="wipe(down)">
                                      <p:cBhvr>
                                        <p:cTn id="62" dur="500"/>
                                        <p:tgtEl>
                                          <p:spTgt spid="13">
                                            <p:txEl>
                                              <p:pRg st="1" end="1"/>
                                            </p:txEl>
                                          </p:spTgt>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4">
                                            <p:bg/>
                                          </p:spTgt>
                                        </p:tgtEl>
                                        <p:attrNameLst>
                                          <p:attrName>style.visibility</p:attrName>
                                        </p:attrNameLst>
                                      </p:cBhvr>
                                      <p:to>
                                        <p:strVal val="visible"/>
                                      </p:to>
                                    </p:set>
                                    <p:animEffect transition="in" filter="wipe(down)">
                                      <p:cBhvr>
                                        <p:cTn id="65" dur="500"/>
                                        <p:tgtEl>
                                          <p:spTgt spid="14">
                                            <p:bg/>
                                          </p:spTgt>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4">
                                            <p:txEl>
                                              <p:pRg st="0" end="0"/>
                                            </p:txEl>
                                          </p:spTgt>
                                        </p:tgtEl>
                                        <p:attrNameLst>
                                          <p:attrName>style.visibility</p:attrName>
                                        </p:attrNameLst>
                                      </p:cBhvr>
                                      <p:to>
                                        <p:strVal val="visible"/>
                                      </p:to>
                                    </p:set>
                                    <p:animEffect transition="in" filter="wipe(down)">
                                      <p:cBhvr>
                                        <p:cTn id="68" dur="500"/>
                                        <p:tgtEl>
                                          <p:spTgt spid="14">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6">
                                            <p:bg/>
                                          </p:spTgt>
                                        </p:tgtEl>
                                        <p:attrNameLst>
                                          <p:attrName>style.visibility</p:attrName>
                                        </p:attrNameLst>
                                      </p:cBhvr>
                                      <p:to>
                                        <p:strVal val="visible"/>
                                      </p:to>
                                    </p:set>
                                    <p:animEffect transition="in" filter="wipe(down)">
                                      <p:cBhvr>
                                        <p:cTn id="73" dur="500"/>
                                        <p:tgtEl>
                                          <p:spTgt spid="16">
                                            <p:bg/>
                                          </p:spTgt>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6">
                                            <p:txEl>
                                              <p:pRg st="0" end="0"/>
                                            </p:txEl>
                                          </p:spTgt>
                                        </p:tgtEl>
                                        <p:attrNameLst>
                                          <p:attrName>style.visibility</p:attrName>
                                        </p:attrNameLst>
                                      </p:cBhvr>
                                      <p:to>
                                        <p:strVal val="visible"/>
                                      </p:to>
                                    </p:set>
                                    <p:animEffect transition="in" filter="wipe(down)">
                                      <p:cBhvr>
                                        <p:cTn id="76" dur="500"/>
                                        <p:tgtEl>
                                          <p:spTgt spid="16">
                                            <p:txEl>
                                              <p:pRg st="0" end="0"/>
                                            </p:txEl>
                                          </p:spTgt>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15">
                                            <p:bg/>
                                          </p:spTgt>
                                        </p:tgtEl>
                                        <p:attrNameLst>
                                          <p:attrName>style.visibility</p:attrName>
                                        </p:attrNameLst>
                                      </p:cBhvr>
                                      <p:to>
                                        <p:strVal val="visible"/>
                                      </p:to>
                                    </p:set>
                                    <p:animEffect transition="in" filter="wipe(down)">
                                      <p:cBhvr>
                                        <p:cTn id="79" dur="500"/>
                                        <p:tgtEl>
                                          <p:spTgt spid="15">
                                            <p:bg/>
                                          </p:spTgt>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15">
                                            <p:txEl>
                                              <p:pRg st="0" end="0"/>
                                            </p:txEl>
                                          </p:spTgt>
                                        </p:tgtEl>
                                        <p:attrNameLst>
                                          <p:attrName>style.visibility</p:attrName>
                                        </p:attrNameLst>
                                      </p:cBhvr>
                                      <p:to>
                                        <p:strVal val="visible"/>
                                      </p:to>
                                    </p:set>
                                    <p:animEffect transition="in" filter="wipe(down)">
                                      <p:cBhvr>
                                        <p:cTn id="82" dur="500"/>
                                        <p:tgtEl>
                                          <p:spTgt spid="15">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500" fill="hold"/>
                                        <p:tgtEl>
                                          <p:spTgt spid="17"/>
                                        </p:tgtEl>
                                        <p:attrNameLst>
                                          <p:attrName>ppt_x</p:attrName>
                                        </p:attrNameLst>
                                      </p:cBhvr>
                                      <p:tavLst>
                                        <p:tav tm="0">
                                          <p:val>
                                            <p:strVal val="#ppt_x"/>
                                          </p:val>
                                        </p:tav>
                                        <p:tav tm="100000">
                                          <p:val>
                                            <p:strVal val="#ppt_x"/>
                                          </p:val>
                                        </p:tav>
                                      </p:tavLst>
                                    </p:anim>
                                    <p:anim calcmode="lin" valueType="num">
                                      <p:cBhvr additive="base">
                                        <p:cTn id="8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500" fill="hold"/>
                                        <p:tgtEl>
                                          <p:spTgt spid="20"/>
                                        </p:tgtEl>
                                        <p:attrNameLst>
                                          <p:attrName>ppt_x</p:attrName>
                                        </p:attrNameLst>
                                      </p:cBhvr>
                                      <p:tavLst>
                                        <p:tav tm="0">
                                          <p:val>
                                            <p:strVal val="#ppt_x"/>
                                          </p:val>
                                        </p:tav>
                                        <p:tav tm="100000">
                                          <p:val>
                                            <p:strVal val="#ppt_x"/>
                                          </p:val>
                                        </p:tav>
                                      </p:tavLst>
                                    </p:anim>
                                    <p:anim calcmode="lin" valueType="num">
                                      <p:cBhvr additive="base">
                                        <p:cTn id="98" dur="500" fill="hold"/>
                                        <p:tgtEl>
                                          <p:spTgt spid="20"/>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additive="base">
                                        <p:cTn id="101" dur="500" fill="hold"/>
                                        <p:tgtEl>
                                          <p:spTgt spid="18"/>
                                        </p:tgtEl>
                                        <p:attrNameLst>
                                          <p:attrName>ppt_x</p:attrName>
                                        </p:attrNameLst>
                                      </p:cBhvr>
                                      <p:tavLst>
                                        <p:tav tm="0">
                                          <p:val>
                                            <p:strVal val="#ppt_x"/>
                                          </p:val>
                                        </p:tav>
                                        <p:tav tm="100000">
                                          <p:val>
                                            <p:strVal val="#ppt_x"/>
                                          </p:val>
                                        </p:tav>
                                      </p:tavLst>
                                    </p:anim>
                                    <p:anim calcmode="lin" valueType="num">
                                      <p:cBhvr additive="base">
                                        <p:cTn id="102" dur="500" fill="hold"/>
                                        <p:tgtEl>
                                          <p:spTgt spid="18"/>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ppt_x"/>
                                          </p:val>
                                        </p:tav>
                                        <p:tav tm="100000">
                                          <p:val>
                                            <p:strVal val="#ppt_x"/>
                                          </p:val>
                                        </p:tav>
                                      </p:tavLst>
                                    </p:anim>
                                    <p:anim calcmode="lin" valueType="num">
                                      <p:cBhvr additive="base">
                                        <p:cTn id="10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9" grpId="0" animBg="1"/>
      <p:bldP spid="10" grpId="0" build="allAtOnce" animBg="1"/>
      <p:bldP spid="11" grpId="0" build="allAtOnce" animBg="1"/>
      <p:bldP spid="13" grpId="0" build="allAtOnce" animBg="1"/>
      <p:bldP spid="14" grpId="0" build="allAtOnce" animBg="1"/>
      <p:bldP spid="15" grpId="0" build="allAtOnce" animBg="1"/>
      <p:bldP spid="16" grpId="0" build="allAtOnce" animBg="1"/>
      <p:bldP spid="17" grpId="0" animBg="1"/>
      <p:bldP spid="18"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La cour"/>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Espace réservé du contenu 4" descr="http://jardinversailles.voila.net/images/dessin.jpg"/>
          <p:cNvPicPr>
            <a:picLocks noGrp="1"/>
          </p:cNvPicPr>
          <p:nvPr>
            <p:ph idx="1"/>
          </p:nvPr>
        </p:nvPicPr>
        <p:blipFill>
          <a:blip r:embed="rId3" cstate="print"/>
          <a:srcRect/>
          <a:stretch>
            <a:fillRect/>
          </a:stretch>
        </p:blipFill>
        <p:spPr bwMode="auto">
          <a:xfrm>
            <a:off x="4429124" y="273050"/>
            <a:ext cx="3929091" cy="2798760"/>
          </a:xfrm>
          <a:prstGeom prst="rect">
            <a:avLst/>
          </a:prstGeom>
          <a:noFill/>
          <a:ln w="9525">
            <a:noFill/>
            <a:miter lim="800000"/>
            <a:headEnd/>
            <a:tailEnd/>
          </a:ln>
        </p:spPr>
      </p:pic>
      <p:sp>
        <p:nvSpPr>
          <p:cNvPr id="4" name="Espace réservé du texte 3"/>
          <p:cNvSpPr>
            <a:spLocks noGrp="1"/>
          </p:cNvSpPr>
          <p:nvPr>
            <p:ph type="body" sz="half" idx="2"/>
          </p:nvPr>
        </p:nvSpPr>
        <p:spPr>
          <a:xfrm>
            <a:off x="642911" y="714356"/>
            <a:ext cx="3571900" cy="5357850"/>
          </a:xfrm>
        </p:spPr>
        <p:txBody>
          <a:bodyPr>
            <a:normAutofit/>
          </a:bodyPr>
          <a:lstStyle/>
          <a:p>
            <a:endParaRPr lang="fr-FR" b="1" i="1" dirty="0" smtClean="0"/>
          </a:p>
          <a:p>
            <a:r>
              <a:rPr lang="fr-FR" b="1" i="1" dirty="0" smtClean="0"/>
              <a:t> Le choix du lieu:</a:t>
            </a:r>
          </a:p>
          <a:p>
            <a:r>
              <a:rPr lang="fr-FR" dirty="0" smtClean="0"/>
              <a:t>Le site a séduit le rois louis XIII grâces a deux avantages:</a:t>
            </a:r>
          </a:p>
          <a:p>
            <a:r>
              <a:rPr lang="fr-FR" dirty="0" smtClean="0"/>
              <a:t>	la beauté du site</a:t>
            </a:r>
          </a:p>
          <a:p>
            <a:r>
              <a:rPr lang="fr-FR" dirty="0" smtClean="0"/>
              <a:t>	et sa proximité de Paris</a:t>
            </a:r>
          </a:p>
          <a:p>
            <a:endParaRPr lang="fr-FR" dirty="0"/>
          </a:p>
          <a:p>
            <a:endParaRPr lang="fr-FR" dirty="0" smtClean="0"/>
          </a:p>
          <a:p>
            <a:endParaRPr lang="fr-FR" dirty="0"/>
          </a:p>
          <a:p>
            <a:endParaRPr lang="fr-FR" dirty="0" smtClean="0"/>
          </a:p>
          <a:p>
            <a:endParaRPr lang="fr-FR" dirty="0"/>
          </a:p>
          <a:p>
            <a:r>
              <a:rPr lang="fr-FR" dirty="0"/>
              <a:t> </a:t>
            </a:r>
            <a:endParaRPr lang="fr-FR" dirty="0" smtClean="0"/>
          </a:p>
          <a:p>
            <a:r>
              <a:rPr lang="fr-FR" b="1" i="1" dirty="0" smtClean="0"/>
              <a:t>L'idée </a:t>
            </a:r>
            <a:r>
              <a:rPr lang="fr-FR" b="1" i="1" dirty="0"/>
              <a:t>du </a:t>
            </a:r>
            <a:r>
              <a:rPr lang="fr-FR" b="1" i="1" dirty="0" smtClean="0"/>
              <a:t>jardin:</a:t>
            </a:r>
          </a:p>
          <a:p>
            <a:pPr algn="ctr"/>
            <a:r>
              <a:rPr lang="fr-FR" dirty="0" smtClean="0"/>
              <a:t>  En </a:t>
            </a:r>
            <a:r>
              <a:rPr lang="fr-FR" dirty="0"/>
              <a:t>1661, Louis XIV fut invité à Vaux-le-Vicomte par Nicolas Fouquet. Le Roi, étonné et irrité par la beauté du lieu, convoqua les meilleurs jardiniers pour le Château de Versailles afin de surpasser le château de Vaux-le-Vicomte.</a:t>
            </a:r>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smtClean="0"/>
          </a:p>
          <a:p>
            <a:endParaRPr lang="fr-FR" dirty="0"/>
          </a:p>
          <a:p>
            <a:endParaRPr lang="fr-FR" dirty="0" smtClean="0"/>
          </a:p>
          <a:p>
            <a:endParaRPr lang="fr-FR" dirty="0"/>
          </a:p>
          <a:p>
            <a:endParaRPr lang="fr-FR" dirty="0" smtClean="0"/>
          </a:p>
          <a:p>
            <a:endParaRPr lang="fr-FR" dirty="0" smtClean="0"/>
          </a:p>
          <a:p>
            <a:endParaRPr lang="fr-FR" dirty="0"/>
          </a:p>
        </p:txBody>
      </p:sp>
      <p:pic>
        <p:nvPicPr>
          <p:cNvPr id="7" name="Image 6" descr="http://jardinversailles.voila.net/images/louisxiv.jpg"/>
          <p:cNvPicPr/>
          <p:nvPr/>
        </p:nvPicPr>
        <p:blipFill>
          <a:blip r:embed="rId4" cstate="print"/>
          <a:srcRect/>
          <a:stretch>
            <a:fillRect/>
          </a:stretch>
        </p:blipFill>
        <p:spPr bwMode="auto">
          <a:xfrm>
            <a:off x="4429124" y="3286124"/>
            <a:ext cx="3924288" cy="31194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428604"/>
            <a:ext cx="8501123" cy="1477328"/>
          </a:xfrm>
          <a:prstGeom prst="rect">
            <a:avLst/>
          </a:prstGeom>
        </p:spPr>
        <p:txBody>
          <a:bodyPr wrap="square">
            <a:spAutoFit/>
          </a:bodyPr>
          <a:lstStyle/>
          <a:p>
            <a:r>
              <a:rPr lang="fr-FR" b="1" i="1" dirty="0" smtClean="0"/>
              <a:t> Le chantier:</a:t>
            </a:r>
          </a:p>
          <a:p>
            <a:r>
              <a:rPr lang="fr-FR" dirty="0" smtClean="0"/>
              <a:t>	La construction du château a durée 20 ans, le chantier a été dirigé par les plus grands artistes;	</a:t>
            </a:r>
          </a:p>
          <a:p>
            <a:endParaRPr lang="fr-FR" dirty="0" smtClean="0"/>
          </a:p>
          <a:p>
            <a:endParaRPr lang="fr-FR" dirty="0"/>
          </a:p>
        </p:txBody>
      </p:sp>
      <p:sp>
        <p:nvSpPr>
          <p:cNvPr id="7" name="ZoneTexte 6"/>
          <p:cNvSpPr txBox="1"/>
          <p:nvPr/>
        </p:nvSpPr>
        <p:spPr>
          <a:xfrm>
            <a:off x="1714480" y="1357299"/>
            <a:ext cx="1071571" cy="461665"/>
          </a:xfrm>
          <a:prstGeom prst="rect">
            <a:avLst/>
          </a:prstGeom>
          <a:noFill/>
        </p:spPr>
        <p:txBody>
          <a:bodyPr wrap="square" rtlCol="0">
            <a:spAutoFit/>
          </a:bodyPr>
          <a:lstStyle/>
          <a:p>
            <a:endParaRPr lang="fr-FR" sz="1200" dirty="0" smtClean="0"/>
          </a:p>
          <a:p>
            <a:endParaRPr lang="fr-FR" sz="1200" dirty="0"/>
          </a:p>
        </p:txBody>
      </p:sp>
      <p:graphicFrame>
        <p:nvGraphicFramePr>
          <p:cNvPr id="9" name="Diagramme 8"/>
          <p:cNvGraphicFramePr/>
          <p:nvPr/>
        </p:nvGraphicFramePr>
        <p:xfrm>
          <a:off x="285720" y="1428736"/>
          <a:ext cx="8572560" cy="5214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9" descr="La cour"/>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sp>
        <p:nvSpPr>
          <p:cNvPr id="1025" name="Rectangle 1"/>
          <p:cNvSpPr>
            <a:spLocks noChangeArrowheads="1"/>
          </p:cNvSpPr>
          <p:nvPr/>
        </p:nvSpPr>
        <p:spPr bwMode="auto">
          <a:xfrm>
            <a:off x="1979712" y="-215443"/>
            <a:ext cx="4851004" cy="830997"/>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fr-F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Evolution historique et spatiale du jardin</a:t>
            </a:r>
            <a:r>
              <a:rPr kumimoji="0" lang="fr-FR" sz="24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Image 2"/>
          <p:cNvPicPr/>
          <p:nvPr/>
        </p:nvPicPr>
        <p:blipFill>
          <a:blip r:embed="rId3" cstate="print"/>
          <a:srcRect l="2725" t="5795" r="20022" b="1786"/>
          <a:stretch>
            <a:fillRect/>
          </a:stretch>
        </p:blipFill>
        <p:spPr bwMode="auto">
          <a:xfrm>
            <a:off x="179512" y="1412776"/>
            <a:ext cx="3929091" cy="2500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26" name="Rectangle 2"/>
          <p:cNvSpPr>
            <a:spLocks noChangeArrowheads="1"/>
          </p:cNvSpPr>
          <p:nvPr/>
        </p:nvSpPr>
        <p:spPr bwMode="auto">
          <a:xfrm>
            <a:off x="4786314" y="2042845"/>
            <a:ext cx="3786215" cy="95410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Ce plan est le plus ancien connu. Il montre le domaine de Louis XIII avant que Louis XIV ne commence à faire exécuter les travaux qui en feront le plus beau jardin du monde.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1202476" y="971436"/>
            <a:ext cx="1857356" cy="36933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Cambria" pitchFamily="18" charset="0"/>
                <a:ea typeface="Times New Roman" pitchFamily="18" charset="0"/>
                <a:cs typeface="Times New Roman" pitchFamily="18" charset="0"/>
              </a:rPr>
              <a:t>1662</a:t>
            </a:r>
            <a:endParaRPr kumimoji="0" lang="fr-FR" b="0" i="0" u="none" strike="noStrike" cap="none" normalizeH="0" baseline="0" dirty="0" smtClean="0">
              <a:ln>
                <a:noFill/>
              </a:ln>
              <a:effectLst/>
              <a:latin typeface="Arial" pitchFamily="34" charset="0"/>
              <a:cs typeface="Arial" pitchFamily="34" charset="0"/>
            </a:endParaRPr>
          </a:p>
        </p:txBody>
      </p:sp>
      <p:pic>
        <p:nvPicPr>
          <p:cNvPr id="6" name="Image 5"/>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l="2346" r="17243" b="2048"/>
          <a:stretch>
            <a:fillRect/>
          </a:stretch>
        </p:blipFill>
        <p:spPr bwMode="auto">
          <a:xfrm>
            <a:off x="4500563" y="3857628"/>
            <a:ext cx="4143404" cy="27860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028" name="Rectangle 4"/>
          <p:cNvSpPr>
            <a:spLocks noChangeArrowheads="1"/>
          </p:cNvSpPr>
          <p:nvPr/>
        </p:nvSpPr>
        <p:spPr bwMode="auto">
          <a:xfrm>
            <a:off x="5857884" y="3429000"/>
            <a:ext cx="1357323" cy="4001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effectLst/>
                <a:latin typeface="Calibri" pitchFamily="34" charset="0"/>
                <a:ea typeface="Calibri" pitchFamily="34" charset="0"/>
                <a:cs typeface="Times New Roman" pitchFamily="18" charset="0"/>
              </a:rPr>
              <a:t>1663</a:t>
            </a:r>
            <a:endParaRPr kumimoji="0" lang="fr-FR" sz="2000" b="0" i="0" u="none" strike="noStrike" cap="none" normalizeH="0" baseline="0" dirty="0" smtClean="0">
              <a:ln>
                <a:noFill/>
              </a:ln>
              <a:effectLst/>
              <a:latin typeface="Arial" pitchFamily="34" charset="0"/>
              <a:cs typeface="Arial" pitchFamily="34" charset="0"/>
            </a:endParaRPr>
          </a:p>
        </p:txBody>
      </p:sp>
      <p:sp>
        <p:nvSpPr>
          <p:cNvPr id="1029" name="Rectangle 5"/>
          <p:cNvSpPr>
            <a:spLocks noChangeArrowheads="1"/>
          </p:cNvSpPr>
          <p:nvPr/>
        </p:nvSpPr>
        <p:spPr bwMode="auto">
          <a:xfrm>
            <a:off x="428597" y="4857761"/>
            <a:ext cx="3857620" cy="954107"/>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Il représente le premier projet d'aménagement de Louis XIV pour Versailles.</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On voit apparaître là le paradoxe de ce roi qui a besoin d'un lieu retiré du monde.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9" descr="La cour"/>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pic>
        <p:nvPicPr>
          <p:cNvPr id="2" name="Image 1"/>
          <p:cNvPicPr/>
          <p:nvPr/>
        </p:nvPicPr>
        <p:blipFill>
          <a:blip r:embed="rId3" cstate="print"/>
          <a:srcRect r="16028" b="-32"/>
          <a:stretch>
            <a:fillRect/>
          </a:stretch>
        </p:blipFill>
        <p:spPr bwMode="auto">
          <a:xfrm>
            <a:off x="467544" y="980728"/>
            <a:ext cx="3633787" cy="271464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433" name="Rectangle 1"/>
          <p:cNvSpPr>
            <a:spLocks noChangeArrowheads="1"/>
          </p:cNvSpPr>
          <p:nvPr/>
        </p:nvSpPr>
        <p:spPr bwMode="auto">
          <a:xfrm>
            <a:off x="1928795" y="508610"/>
            <a:ext cx="857224" cy="4001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effectLst/>
                <a:latin typeface="Calibri" pitchFamily="34" charset="0"/>
                <a:ea typeface="Times New Roman" pitchFamily="18" charset="0"/>
                <a:cs typeface="Times New Roman" pitchFamily="18" charset="0"/>
              </a:rPr>
              <a:t>1674</a:t>
            </a:r>
            <a:endParaRPr kumimoji="0" lang="fr-FR" sz="2000" b="0" i="0" u="none" strike="noStrike" cap="none" normalizeH="0" baseline="0" dirty="0" smtClean="0">
              <a:ln>
                <a:noFill/>
              </a:ln>
              <a:effectLst/>
              <a:latin typeface="Arial" pitchFamily="34" charset="0"/>
              <a:cs typeface="Arial" pitchFamily="34" charset="0"/>
            </a:endParaRPr>
          </a:p>
        </p:txBody>
      </p:sp>
      <p:sp>
        <p:nvSpPr>
          <p:cNvPr id="18434" name="Rectangle 2"/>
          <p:cNvSpPr>
            <a:spLocks noChangeArrowheads="1"/>
          </p:cNvSpPr>
          <p:nvPr/>
        </p:nvSpPr>
        <p:spPr bwMode="auto">
          <a:xfrm>
            <a:off x="4429124" y="1467941"/>
            <a:ext cx="4286280" cy="138499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La dissymétrie des deux parterres latéraux permet de deviner l'échelle colossale que le roi veut donner au Versailles de demain. Un rideau de sapins devant le parterre du nord maintient une illusion optique d'équilibre avec l'ancien bosquet du bois vert qui va disparaître.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Image 4"/>
          <p:cNvPicPr/>
          <p:nvPr/>
        </p:nvPicPr>
        <p:blipFill>
          <a:blip r:embed="rId4" cstate="print"/>
          <a:srcRect/>
          <a:stretch>
            <a:fillRect/>
          </a:stretch>
        </p:blipFill>
        <p:spPr bwMode="auto">
          <a:xfrm>
            <a:off x="4572001" y="3714752"/>
            <a:ext cx="3995740" cy="29158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435" name="Rectangle 3"/>
          <p:cNvSpPr>
            <a:spLocks noChangeArrowheads="1"/>
          </p:cNvSpPr>
          <p:nvPr/>
        </p:nvSpPr>
        <p:spPr bwMode="auto">
          <a:xfrm>
            <a:off x="6072199" y="3214686"/>
            <a:ext cx="857224" cy="4001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1690</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36" name="Rectangle 4"/>
          <p:cNvSpPr>
            <a:spLocks noChangeArrowheads="1"/>
          </p:cNvSpPr>
          <p:nvPr/>
        </p:nvSpPr>
        <p:spPr bwMode="auto">
          <a:xfrm>
            <a:off x="571472" y="4572009"/>
            <a:ext cx="3643307" cy="138499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rgbClr val="000000"/>
                </a:solidFill>
                <a:effectLst/>
                <a:latin typeface="Calibri" pitchFamily="34" charset="0"/>
                <a:ea typeface="Times New Roman" pitchFamily="18" charset="0"/>
                <a:cs typeface="Times New Roman" pitchFamily="18" charset="0"/>
              </a:rPr>
              <a:t>La dissymétrie des deux parterres latéraux permet de deviner l'échelle colossale que le roi veut donner au Versailles de demain. Un rideau de sapins devant le parterre du nord maintient une illusion optique d'équilibre avec l'ancien bosquet du bois vert qui va disparaître.</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1040</TotalTime>
  <Words>1469</Words>
  <Application>Microsoft Office PowerPoint</Application>
  <PresentationFormat>Affichage à l'écran (4:3)</PresentationFormat>
  <Paragraphs>220</Paragraphs>
  <Slides>27</Slides>
  <Notes>0</Notes>
  <HiddenSlides>0</HiddenSlides>
  <MMClips>0</MMClips>
  <ScaleCrop>false</ScaleCrop>
  <HeadingPairs>
    <vt:vector size="4" baseType="variant">
      <vt:variant>
        <vt:lpstr>Thème</vt:lpstr>
      </vt:variant>
      <vt:variant>
        <vt:i4>1</vt:i4>
      </vt:variant>
      <vt:variant>
        <vt:lpstr>Titres des diapositives</vt:lpstr>
      </vt:variant>
      <vt:variant>
        <vt:i4>27</vt:i4>
      </vt:variant>
    </vt:vector>
  </HeadingPairs>
  <TitlesOfParts>
    <vt:vector size="28"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toshiba</dc:creator>
  <cp:lastModifiedBy>HERO GTU</cp:lastModifiedBy>
  <cp:revision>88</cp:revision>
  <dcterms:created xsi:type="dcterms:W3CDTF">2011-10-31T17:22:55Z</dcterms:created>
  <dcterms:modified xsi:type="dcterms:W3CDTF">2012-01-02T08:21:18Z</dcterms:modified>
</cp:coreProperties>
</file>