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7" r:id="rId3"/>
    <p:sldId id="265" r:id="rId4"/>
    <p:sldId id="257" r:id="rId5"/>
    <p:sldId id="286" r:id="rId6"/>
    <p:sldId id="260" r:id="rId7"/>
    <p:sldId id="261" r:id="rId8"/>
    <p:sldId id="274" r:id="rId9"/>
    <p:sldId id="266" r:id="rId10"/>
    <p:sldId id="280" r:id="rId11"/>
    <p:sldId id="267" r:id="rId12"/>
    <p:sldId id="281" r:id="rId13"/>
    <p:sldId id="268" r:id="rId14"/>
    <p:sldId id="282" r:id="rId15"/>
    <p:sldId id="270" r:id="rId16"/>
    <p:sldId id="275" r:id="rId17"/>
    <p:sldId id="276" r:id="rId18"/>
    <p:sldId id="283" r:id="rId19"/>
    <p:sldId id="271" r:id="rId20"/>
    <p:sldId id="278" r:id="rId21"/>
    <p:sldId id="284" r:id="rId22"/>
    <p:sldId id="272" r:id="rId23"/>
    <p:sldId id="287" r:id="rId24"/>
    <p:sldId id="279" r:id="rId25"/>
    <p:sldId id="262" r:id="rId26"/>
    <p:sldId id="263" r:id="rId27"/>
    <p:sldId id="264" r:id="rId28"/>
  </p:sldIdLst>
  <p:sldSz cx="9144000" cy="6858000" type="screen4x3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27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76872"/>
            <a:ext cx="7772400" cy="1512168"/>
          </a:xfrm>
        </p:spPr>
        <p:txBody>
          <a:bodyPr>
            <a:no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bs-Latn-B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3717032"/>
            <a:ext cx="6400800" cy="1368152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bs-Latn-B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A1FFC-0729-4B4E-874A-BB33F34F7B19}" type="datetimeFigureOut">
              <a:rPr lang="bs-Latn-BA" smtClean="0"/>
              <a:t>20.9.2014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A774C-E981-4CCA-AA75-161A658A4D12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24064985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A1FFC-0729-4B4E-874A-BB33F34F7B19}" type="datetimeFigureOut">
              <a:rPr lang="bs-Latn-BA" smtClean="0"/>
              <a:t>20.9.2014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A774C-E981-4CCA-AA75-161A658A4D12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13781868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A1FFC-0729-4B4E-874A-BB33F34F7B19}" type="datetimeFigureOut">
              <a:rPr lang="bs-Latn-BA" smtClean="0"/>
              <a:t>20.9.2014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A774C-E981-4CCA-AA75-161A658A4D12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41940880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260648"/>
            <a:ext cx="7139136" cy="1143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Microsoft New Tai Lue" pitchFamily="34" charset="0"/>
                <a:cs typeface="Microsoft New Tai Lue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Microsoft New Tai Lue" pitchFamily="34" charset="0"/>
                <a:cs typeface="Microsoft New Tai Lue" pitchFamily="34" charset="0"/>
              </a:defRPr>
            </a:lvl1pPr>
            <a:lvl2pPr>
              <a:defRPr>
                <a:solidFill>
                  <a:schemeClr val="bg1"/>
                </a:solidFill>
                <a:latin typeface="Microsoft New Tai Lue" pitchFamily="34" charset="0"/>
                <a:cs typeface="Microsoft New Tai Lue" pitchFamily="34" charset="0"/>
              </a:defRPr>
            </a:lvl2pPr>
            <a:lvl3pPr>
              <a:defRPr>
                <a:solidFill>
                  <a:schemeClr val="bg1"/>
                </a:solidFill>
                <a:latin typeface="Microsoft New Tai Lue" pitchFamily="34" charset="0"/>
                <a:cs typeface="Microsoft New Tai Lue" pitchFamily="34" charset="0"/>
              </a:defRPr>
            </a:lvl3pPr>
            <a:lvl4pPr>
              <a:defRPr>
                <a:solidFill>
                  <a:schemeClr val="bg1"/>
                </a:solidFill>
                <a:latin typeface="Microsoft New Tai Lue" pitchFamily="34" charset="0"/>
                <a:cs typeface="Microsoft New Tai Lue" pitchFamily="34" charset="0"/>
              </a:defRPr>
            </a:lvl4pPr>
            <a:lvl5pPr>
              <a:defRPr>
                <a:solidFill>
                  <a:schemeClr val="bg1"/>
                </a:solidFill>
                <a:latin typeface="Microsoft New Tai Lue" pitchFamily="34" charset="0"/>
                <a:cs typeface="Microsoft New Tai Lue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64840" y="6498803"/>
            <a:ext cx="21336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Microsoft New Tai Lue" pitchFamily="34" charset="0"/>
                <a:cs typeface="Microsoft New Tai Lue" pitchFamily="34" charset="0"/>
              </a:defRPr>
            </a:lvl1pPr>
          </a:lstStyle>
          <a:p>
            <a:fld id="{4BEA1FFC-0729-4B4E-874A-BB33F34F7B19}" type="datetimeFigureOut">
              <a:rPr lang="bs-Latn-BA" smtClean="0"/>
              <a:pPr/>
              <a:t>20.9.2014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1840" y="6498803"/>
            <a:ext cx="28956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Microsoft New Tai Lue" pitchFamily="34" charset="0"/>
                <a:cs typeface="Microsoft New Tai Lue" pitchFamily="34" charset="0"/>
              </a:defRPr>
            </a:lvl1pPr>
          </a:lstStyle>
          <a:p>
            <a:endParaRPr lang="bs-Latn-B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60840" y="6498803"/>
            <a:ext cx="21336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Microsoft New Tai Lue" pitchFamily="34" charset="0"/>
                <a:cs typeface="Microsoft New Tai Lue" pitchFamily="34" charset="0"/>
              </a:defRPr>
            </a:lvl1pPr>
          </a:lstStyle>
          <a:p>
            <a:fld id="{D71A774C-E981-4CCA-AA75-161A658A4D12}" type="slidenum">
              <a:rPr lang="bs-Latn-BA" smtClean="0"/>
              <a:pPr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23402544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37099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636912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A1FFC-0729-4B4E-874A-BB33F34F7B19}" type="datetimeFigureOut">
              <a:rPr lang="bs-Latn-BA" smtClean="0"/>
              <a:t>20.9.2014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A774C-E981-4CCA-AA75-161A658A4D12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17218588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A1FFC-0729-4B4E-874A-BB33F34F7B19}" type="datetimeFigureOut">
              <a:rPr lang="bs-Latn-BA" smtClean="0"/>
              <a:t>20.9.2014</a:t>
            </a:fld>
            <a:endParaRPr lang="bs-Latn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A774C-E981-4CCA-AA75-161A658A4D12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8962920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A1FFC-0729-4B4E-874A-BB33F34F7B19}" type="datetimeFigureOut">
              <a:rPr lang="bs-Latn-BA" smtClean="0"/>
              <a:t>20.9.2014</a:t>
            </a:fld>
            <a:endParaRPr lang="bs-Latn-B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A774C-E981-4CCA-AA75-161A658A4D12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20714431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A1FFC-0729-4B4E-874A-BB33F34F7B19}" type="datetimeFigureOut">
              <a:rPr lang="bs-Latn-BA" smtClean="0"/>
              <a:t>20.9.2014</a:t>
            </a:fld>
            <a:endParaRPr lang="bs-Latn-B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A774C-E981-4CCA-AA75-161A658A4D12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2133948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A1FFC-0729-4B4E-874A-BB33F34F7B19}" type="datetimeFigureOut">
              <a:rPr lang="bs-Latn-BA" smtClean="0"/>
              <a:t>20.9.2014</a:t>
            </a:fld>
            <a:endParaRPr lang="bs-Latn-B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A774C-E981-4CCA-AA75-161A658A4D12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7535612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A1FFC-0729-4B4E-874A-BB33F34F7B19}" type="datetimeFigureOut">
              <a:rPr lang="bs-Latn-BA" smtClean="0"/>
              <a:t>20.9.2014</a:t>
            </a:fld>
            <a:endParaRPr lang="bs-Latn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A774C-E981-4CCA-AA75-161A658A4D12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8003010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bs-Latn-B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A1FFC-0729-4B4E-874A-BB33F34F7B19}" type="datetimeFigureOut">
              <a:rPr lang="bs-Latn-BA" smtClean="0"/>
              <a:t>20.9.2014</a:t>
            </a:fld>
            <a:endParaRPr lang="bs-Latn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A774C-E981-4CCA-AA75-161A658A4D12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1489991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352928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bs-Latn-B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536" y="1772816"/>
            <a:ext cx="8352928" cy="43533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482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4BEA1FFC-0729-4B4E-874A-BB33F34F7B19}" type="datetimeFigureOut">
              <a:rPr lang="bs-Latn-BA" smtClean="0"/>
              <a:pPr/>
              <a:t>20.9.2014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482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4482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D71A774C-E981-4CCA-AA75-161A658A4D12}" type="slidenum">
              <a:rPr lang="bs-Latn-BA" smtClean="0"/>
              <a:pPr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1413176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bg1"/>
          </a:solidFill>
          <a:latin typeface="Microsoft New Tai Lue" pitchFamily="34" charset="0"/>
          <a:ea typeface="+mj-ea"/>
          <a:cs typeface="Microsoft New Tai Lue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Microsoft New Tai Lue" pitchFamily="34" charset="0"/>
          <a:ea typeface="+mn-ea"/>
          <a:cs typeface="Microsoft New Tai Lue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Microsoft New Tai Lue" pitchFamily="34" charset="0"/>
          <a:ea typeface="+mn-ea"/>
          <a:cs typeface="Microsoft New Tai Lue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Microsoft New Tai Lue" pitchFamily="34" charset="0"/>
          <a:ea typeface="+mn-ea"/>
          <a:cs typeface="Microsoft New Tai Lue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Microsoft New Tai Lue" pitchFamily="34" charset="0"/>
          <a:ea typeface="+mn-ea"/>
          <a:cs typeface="Microsoft New Tai Lue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Microsoft New Tai Lue" pitchFamily="34" charset="0"/>
          <a:ea typeface="+mn-ea"/>
          <a:cs typeface="Microsoft New Tai Lue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acebook.com/shubham.aher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kali.org/" TargetMode="External"/><Relationship Id="rId3" Type="http://schemas.openxmlformats.org/officeDocument/2006/relationships/hyperlink" Target="http://jd.benow.ca/" TargetMode="External"/><Relationship Id="rId7" Type="http://schemas.openxmlformats.org/officeDocument/2006/relationships/hyperlink" Target="https://appsec-labs.com/AppUse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ode.google.com/p/easy-apk-dissassembler/" TargetMode="External"/><Relationship Id="rId5" Type="http://schemas.openxmlformats.org/officeDocument/2006/relationships/hyperlink" Target="http://forum.xda-developers.com/showthread.php?t=873466" TargetMode="External"/><Relationship Id="rId4" Type="http://schemas.openxmlformats.org/officeDocument/2006/relationships/hyperlink" Target="http://forum.xda-developers.com/showthread.php?t=2359373" TargetMode="External"/><Relationship Id="rId9" Type="http://schemas.openxmlformats.org/officeDocument/2006/relationships/hyperlink" Target="http://sourceforge.net/projects/mobisec/" TargetMode="Externa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3700" y="3664527"/>
            <a:ext cx="62103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latin typeface="Microsoft New Tai Lue" pitchFamily="34" charset="0"/>
                <a:cs typeface="Microsoft New Tai Lue" pitchFamily="34" charset="0"/>
              </a:rPr>
              <a:t>Android Malware Analysis</a:t>
            </a:r>
            <a:endParaRPr lang="bs-Latn-BA" b="1" dirty="0">
              <a:solidFill>
                <a:schemeClr val="bg1"/>
              </a:solidFill>
              <a:latin typeface="Microsoft New Tai Lue" pitchFamily="34" charset="0"/>
              <a:cs typeface="Microsoft New Tai Lue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-</a:t>
            </a:r>
            <a:endParaRPr lang="en-US" dirty="0" smtClean="0"/>
          </a:p>
          <a:p>
            <a:r>
              <a:rPr lang="en-US" dirty="0" smtClean="0">
                <a:solidFill>
                  <a:schemeClr val="bg1"/>
                </a:solidFill>
              </a:rPr>
              <a:t>Shubham Aher</a:t>
            </a:r>
          </a:p>
          <a:p>
            <a:r>
              <a:rPr lang="en-US" dirty="0" smtClean="0"/>
              <a:t>shubhamaher.blogspot.com</a:t>
            </a:r>
            <a:endParaRPr lang="en-US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0103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3700" y="3657600"/>
            <a:ext cx="62103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9600" dirty="0" smtClean="0"/>
          </a:p>
          <a:p>
            <a:pPr marL="0" indent="0" algn="ctr">
              <a:buNone/>
            </a:pPr>
            <a:r>
              <a:rPr lang="en-US" dirty="0" err="1" smtClean="0"/>
              <a:t>Android.HippoSMS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7235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3700" y="3657600"/>
            <a:ext cx="62103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Premium Service </a:t>
            </a:r>
            <a:r>
              <a:rPr lang="en-US" sz="3600" dirty="0" smtClean="0"/>
              <a:t>Abuser - Call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Dial a Premium-rate No.</a:t>
            </a:r>
          </a:p>
          <a:p>
            <a:r>
              <a:rPr lang="en-US" dirty="0" smtClean="0"/>
              <a:t>Dial the number surreptitiously:</a:t>
            </a:r>
          </a:p>
          <a:p>
            <a:pPr lvl="1"/>
            <a:r>
              <a:rPr lang="en-US" dirty="0" smtClean="0"/>
              <a:t>Screens goes off</a:t>
            </a:r>
          </a:p>
          <a:p>
            <a:pPr lvl="1"/>
            <a:r>
              <a:rPr lang="en-US" dirty="0" smtClean="0"/>
              <a:t>Phone locked for a long time</a:t>
            </a:r>
          </a:p>
          <a:p>
            <a:pPr lvl="1"/>
            <a:r>
              <a:rPr lang="en-US" dirty="0" smtClean="0"/>
              <a:t>Terminate </a:t>
            </a:r>
            <a:r>
              <a:rPr lang="en-US" dirty="0" err="1" smtClean="0"/>
              <a:t>dialling</a:t>
            </a:r>
            <a:r>
              <a:rPr lang="en-US" dirty="0" smtClean="0"/>
              <a:t> on user interaction</a:t>
            </a:r>
          </a:p>
          <a:p>
            <a:r>
              <a:rPr lang="en-US" dirty="0" smtClean="0"/>
              <a:t>Examples:</a:t>
            </a:r>
          </a:p>
          <a:p>
            <a:pPr lvl="1"/>
            <a:r>
              <a:rPr lang="en-US" dirty="0" err="1" smtClean="0">
                <a:solidFill>
                  <a:srgbClr val="FFFF00"/>
                </a:solidFill>
              </a:rPr>
              <a:t>MouaBad.P</a:t>
            </a:r>
            <a:endParaRPr lang="en-US" dirty="0" smtClean="0">
              <a:solidFill>
                <a:srgbClr val="FFFF00"/>
              </a:solidFill>
            </a:endParaRPr>
          </a:p>
          <a:p>
            <a:pPr lvl="1"/>
            <a:r>
              <a:rPr lang="en-US" dirty="0" err="1" smtClean="0"/>
              <a:t>Android.Fakevoice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9853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3700" y="3657600"/>
            <a:ext cx="62103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9600" dirty="0" smtClean="0"/>
          </a:p>
          <a:p>
            <a:pPr marL="457200" lvl="1" indent="0" algn="ctr">
              <a:buNone/>
            </a:pPr>
            <a:r>
              <a:rPr lang="en-US" sz="3200" dirty="0" err="1"/>
              <a:t>MouaBad.P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832622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3700" y="3657600"/>
            <a:ext cx="62103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Spyware / Info </a:t>
            </a:r>
            <a:r>
              <a:rPr lang="en-US" sz="4000" dirty="0"/>
              <a:t>Stealer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371600"/>
            <a:ext cx="8352928" cy="5334000"/>
          </a:xfrm>
        </p:spPr>
        <p:txBody>
          <a:bodyPr/>
          <a:lstStyle/>
          <a:p>
            <a:r>
              <a:rPr lang="en-US" dirty="0" smtClean="0"/>
              <a:t>Collect many details:</a:t>
            </a:r>
          </a:p>
          <a:p>
            <a:pPr lvl="1"/>
            <a:r>
              <a:rPr lang="en-US" dirty="0" smtClean="0"/>
              <a:t>Name</a:t>
            </a:r>
          </a:p>
          <a:p>
            <a:pPr lvl="1"/>
            <a:r>
              <a:rPr lang="en-US" dirty="0" smtClean="0"/>
              <a:t>Phone #</a:t>
            </a:r>
          </a:p>
          <a:p>
            <a:pPr lvl="1"/>
            <a:r>
              <a:rPr lang="en-US" dirty="0" smtClean="0"/>
              <a:t>Address</a:t>
            </a:r>
          </a:p>
          <a:p>
            <a:pPr lvl="1"/>
            <a:r>
              <a:rPr lang="en-US" dirty="0" smtClean="0"/>
              <a:t>Email ID</a:t>
            </a:r>
          </a:p>
          <a:p>
            <a:r>
              <a:rPr lang="en-US" dirty="0" smtClean="0"/>
              <a:t>Why collect personal details ?</a:t>
            </a:r>
          </a:p>
          <a:p>
            <a:r>
              <a:rPr lang="en-US" dirty="0" smtClean="0"/>
              <a:t>Examples:</a:t>
            </a:r>
          </a:p>
          <a:p>
            <a:pPr lvl="1"/>
            <a:r>
              <a:rPr lang="en-US" dirty="0" err="1" smtClean="0">
                <a:solidFill>
                  <a:srgbClr val="FFFF00"/>
                </a:solidFill>
              </a:rPr>
              <a:t>Android.Beita</a:t>
            </a:r>
            <a:endParaRPr lang="en-US" dirty="0" smtClean="0">
              <a:solidFill>
                <a:srgbClr val="FFFF00"/>
              </a:solidFill>
            </a:endParaRPr>
          </a:p>
          <a:p>
            <a:pPr lvl="1"/>
            <a:r>
              <a:rPr lang="en-US" dirty="0" err="1" smtClean="0"/>
              <a:t>Android.Ackposts</a:t>
            </a:r>
            <a:endParaRPr lang="en-US" dirty="0" smtClean="0"/>
          </a:p>
          <a:p>
            <a:pPr lvl="1"/>
            <a:r>
              <a:rPr lang="en-US" dirty="0" err="1"/>
              <a:t>Android.AnServer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69853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3700" y="3657600"/>
            <a:ext cx="62103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9600" dirty="0" smtClean="0"/>
          </a:p>
          <a:p>
            <a:pPr marL="457200" lvl="1" indent="0" algn="ctr">
              <a:buNone/>
            </a:pPr>
            <a:r>
              <a:rPr lang="en-US" sz="3200" dirty="0" err="1" smtClean="0"/>
              <a:t>Android.Beita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323016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3700" y="3657600"/>
            <a:ext cx="62103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Ransomware</a:t>
            </a:r>
            <a:r>
              <a:rPr lang="en-US" dirty="0" smtClean="0"/>
              <a:t> / </a:t>
            </a:r>
            <a:r>
              <a:rPr lang="en-US" dirty="0" err="1" smtClean="0"/>
              <a:t>Scareware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772816"/>
            <a:ext cx="8352928" cy="4932784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Locks the phone/ Makes it unusable</a:t>
            </a:r>
          </a:p>
          <a:p>
            <a:r>
              <a:rPr lang="en-US" dirty="0" smtClean="0"/>
              <a:t>Scares the hell out of the user. Tricks:</a:t>
            </a:r>
          </a:p>
          <a:p>
            <a:pPr lvl="1"/>
            <a:r>
              <a:rPr lang="en-US" dirty="0" smtClean="0"/>
              <a:t>Show IMEI / Mobile No.</a:t>
            </a:r>
          </a:p>
          <a:p>
            <a:pPr lvl="1"/>
            <a:r>
              <a:rPr lang="en-US" dirty="0" smtClean="0"/>
              <a:t>Adult Material / Pirated Songs / Apps</a:t>
            </a:r>
          </a:p>
          <a:p>
            <a:pPr lvl="1"/>
            <a:r>
              <a:rPr lang="en-US" dirty="0" smtClean="0"/>
              <a:t>Police/Law Enforcement Agency Graphics</a:t>
            </a:r>
          </a:p>
          <a:p>
            <a:pPr lvl="1"/>
            <a:r>
              <a:rPr lang="en-US" dirty="0" smtClean="0"/>
              <a:t>Front Camera Picture (e.g. </a:t>
            </a:r>
            <a:r>
              <a:rPr lang="en-US" dirty="0" err="1" smtClean="0"/>
              <a:t>Android.ColdBrother</a:t>
            </a:r>
            <a:r>
              <a:rPr lang="en-US" dirty="0" smtClean="0"/>
              <a:t>)</a:t>
            </a:r>
          </a:p>
          <a:p>
            <a:r>
              <a:rPr lang="en-US" dirty="0"/>
              <a:t>Fake AV </a:t>
            </a:r>
            <a:r>
              <a:rPr lang="en-US" dirty="0" smtClean="0"/>
              <a:t>Products</a:t>
            </a:r>
          </a:p>
          <a:p>
            <a:r>
              <a:rPr lang="en-US" dirty="0" smtClean="0"/>
              <a:t>Examples:</a:t>
            </a:r>
          </a:p>
          <a:p>
            <a:pPr lvl="1"/>
            <a:r>
              <a:rPr lang="en-US" dirty="0" err="1" smtClean="0">
                <a:solidFill>
                  <a:srgbClr val="FFFF00"/>
                </a:solidFill>
              </a:rPr>
              <a:t>Android.ScarePackage</a:t>
            </a:r>
            <a:endParaRPr lang="en-US" dirty="0" smtClean="0">
              <a:solidFill>
                <a:srgbClr val="FFFF00"/>
              </a:solidFill>
            </a:endParaRPr>
          </a:p>
          <a:p>
            <a:pPr lvl="1"/>
            <a:r>
              <a:rPr lang="en-US" dirty="0" err="1" smtClean="0"/>
              <a:t>Android.FakeAV</a:t>
            </a: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69853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975" y="0"/>
            <a:ext cx="3857625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0"/>
            <a:ext cx="38576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880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056" y="-1"/>
            <a:ext cx="4167014" cy="685800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-27710"/>
            <a:ext cx="4151678" cy="6885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8466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3700" y="3657600"/>
            <a:ext cx="62103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9600" dirty="0" smtClean="0"/>
          </a:p>
          <a:p>
            <a:pPr marL="457200" lvl="1" indent="0" algn="ctr">
              <a:buNone/>
            </a:pPr>
            <a:r>
              <a:rPr lang="en-US" sz="3200" dirty="0" err="1"/>
              <a:t>Android.ScarePackage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323016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3700" y="3657600"/>
            <a:ext cx="62103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Trojan / RAT / Targeted Spyware / Surveillance </a:t>
            </a:r>
            <a:r>
              <a:rPr lang="en-US" dirty="0" smtClean="0"/>
              <a:t>Tool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47800"/>
            <a:ext cx="8352928" cy="5410200"/>
          </a:xfrm>
        </p:spPr>
        <p:txBody>
          <a:bodyPr>
            <a:normAutofit fontScale="70000" lnSpcReduction="20000"/>
          </a:bodyPr>
          <a:lstStyle/>
          <a:p>
            <a:r>
              <a:rPr lang="en-US" sz="3600" dirty="0" smtClean="0"/>
              <a:t>Disguise as legitimate app (e.g.: Parental control, Messaging Apps, Banking Apps)</a:t>
            </a:r>
          </a:p>
          <a:p>
            <a:r>
              <a:rPr lang="en-US" sz="3600" dirty="0" smtClean="0"/>
              <a:t>Connects to a C2 Server</a:t>
            </a:r>
          </a:p>
          <a:p>
            <a:r>
              <a:rPr lang="en-US" sz="3600" dirty="0" smtClean="0"/>
              <a:t>Steal almost everything ! (Contacts, SMS, </a:t>
            </a:r>
            <a:r>
              <a:rPr lang="en-US" sz="3600" dirty="0" err="1" smtClean="0"/>
              <a:t>etc</a:t>
            </a:r>
            <a:r>
              <a:rPr lang="en-US" sz="3600" dirty="0" smtClean="0"/>
              <a:t>)</a:t>
            </a:r>
          </a:p>
          <a:p>
            <a:r>
              <a:rPr lang="en-US" sz="3600" dirty="0" smtClean="0"/>
              <a:t>Too many permissions</a:t>
            </a:r>
          </a:p>
          <a:p>
            <a:r>
              <a:rPr lang="en-US" sz="3600" dirty="0" smtClean="0"/>
              <a:t>Anti-Uninstall Tactics</a:t>
            </a:r>
          </a:p>
          <a:p>
            <a:endParaRPr lang="en-US" dirty="0" smtClean="0"/>
          </a:p>
          <a:p>
            <a:r>
              <a:rPr lang="en-US" sz="3600" dirty="0" smtClean="0"/>
              <a:t>Why Use ?</a:t>
            </a:r>
          </a:p>
          <a:p>
            <a:pPr lvl="1"/>
            <a:r>
              <a:rPr lang="en-US" sz="3600" dirty="0" smtClean="0"/>
              <a:t>Political [ e.g.: Hyderabad case ]</a:t>
            </a:r>
          </a:p>
          <a:p>
            <a:pPr lvl="1"/>
            <a:r>
              <a:rPr lang="en-US" sz="3600" dirty="0" smtClean="0"/>
              <a:t>Financial [ e.g.: SMS </a:t>
            </a:r>
            <a:r>
              <a:rPr lang="en-US" sz="3600" dirty="0" err="1" smtClean="0"/>
              <a:t>mTANs</a:t>
            </a:r>
            <a:r>
              <a:rPr lang="en-US" sz="3600" dirty="0" smtClean="0"/>
              <a:t> / OTPs ]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sz="3400" dirty="0" smtClean="0"/>
              <a:t>Examples:</a:t>
            </a:r>
          </a:p>
          <a:p>
            <a:pPr lvl="1"/>
            <a:r>
              <a:rPr lang="en-US" sz="3400" dirty="0" err="1" smtClean="0">
                <a:solidFill>
                  <a:srgbClr val="FFFF00"/>
                </a:solidFill>
              </a:rPr>
              <a:t>Android.Dendroid</a:t>
            </a:r>
            <a:endParaRPr lang="en-US" sz="3400" dirty="0" smtClean="0">
              <a:solidFill>
                <a:srgbClr val="FFFF00"/>
              </a:solidFill>
            </a:endParaRPr>
          </a:p>
          <a:p>
            <a:pPr lvl="1"/>
            <a:r>
              <a:rPr lang="en-US" sz="3400" dirty="0" err="1" smtClean="0"/>
              <a:t>Android.AndroRAT</a:t>
            </a:r>
            <a:endParaRPr lang="en-US" sz="3400" dirty="0"/>
          </a:p>
        </p:txBody>
      </p:sp>
    </p:spTree>
    <p:extLst>
      <p:ext uri="{BB962C8B-B14F-4D97-AF65-F5344CB8AC3E}">
        <p14:creationId xmlns:p14="http://schemas.microsoft.com/office/powerpoint/2010/main" val="2569853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am I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772816"/>
            <a:ext cx="8352928" cy="500898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 smtClean="0"/>
              <a:t>Shubham Aher</a:t>
            </a:r>
          </a:p>
          <a:p>
            <a:pPr marL="0" indent="0" algn="ctr">
              <a:buNone/>
            </a:pPr>
            <a:r>
              <a:rPr lang="en-US" dirty="0" smtClean="0"/>
              <a:t>Associate Consultant</a:t>
            </a:r>
          </a:p>
          <a:p>
            <a:pPr marL="0" indent="0" algn="ctr">
              <a:buNone/>
            </a:pPr>
            <a:r>
              <a:rPr lang="en-US" dirty="0" smtClean="0"/>
              <a:t>TIBCO Software, Pune.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Contact Me:</a:t>
            </a:r>
          </a:p>
          <a:p>
            <a:pPr marL="0" indent="0">
              <a:buNone/>
            </a:pPr>
            <a:r>
              <a:rPr lang="en-US" sz="2800" dirty="0"/>
              <a:t>Blog: shubhamaher.blogspot.com</a:t>
            </a:r>
          </a:p>
          <a:p>
            <a:pPr marL="0" indent="0">
              <a:buNone/>
            </a:pPr>
            <a:r>
              <a:rPr lang="en-US" sz="2800" dirty="0" smtClean="0"/>
              <a:t>Facebook: </a:t>
            </a:r>
            <a:r>
              <a:rPr lang="en-US" sz="2800" dirty="0" smtClean="0">
                <a:hlinkClick r:id="rId2"/>
              </a:rPr>
              <a:t>www.facebook.com/shubham.aher</a:t>
            </a: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Twitter: @</a:t>
            </a:r>
            <a:r>
              <a:rPr lang="en-US" sz="2800" dirty="0" err="1" smtClean="0"/>
              <a:t>shubham_aher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3599838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2819400"/>
            <a:ext cx="8968816" cy="372206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493815"/>
            <a:ext cx="6401322" cy="206459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493815"/>
            <a:ext cx="2133600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8483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3700" y="3657600"/>
            <a:ext cx="62103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9600" dirty="0" smtClean="0"/>
          </a:p>
          <a:p>
            <a:pPr marL="457200" lvl="1" indent="0" algn="ctr">
              <a:buNone/>
            </a:pPr>
            <a:r>
              <a:rPr lang="en-US" sz="3200" dirty="0" err="1" smtClean="0"/>
              <a:t>Android.Dendroid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323016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3700" y="3657600"/>
            <a:ext cx="62103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Banking Trojan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Characteristics same as that of Trojan/RAT.</a:t>
            </a:r>
          </a:p>
          <a:p>
            <a:endParaRPr lang="en-US" dirty="0" smtClean="0"/>
          </a:p>
          <a:p>
            <a:r>
              <a:rPr lang="en-US" dirty="0" smtClean="0"/>
              <a:t>Designed to target specific Banks</a:t>
            </a:r>
          </a:p>
          <a:p>
            <a:endParaRPr lang="en-US" dirty="0"/>
          </a:p>
          <a:p>
            <a:r>
              <a:rPr lang="en-US" dirty="0" smtClean="0"/>
              <a:t>Examples:</a:t>
            </a:r>
          </a:p>
          <a:p>
            <a:pPr lvl="1"/>
            <a:r>
              <a:rPr lang="en-US" dirty="0" err="1" smtClean="0">
                <a:solidFill>
                  <a:srgbClr val="FFFF00"/>
                </a:solidFill>
              </a:rPr>
              <a:t>Android.Zitmo</a:t>
            </a:r>
            <a:endParaRPr lang="en-US" dirty="0" smtClean="0">
              <a:solidFill>
                <a:srgbClr val="FFFF00"/>
              </a:solidFill>
            </a:endParaRPr>
          </a:p>
          <a:p>
            <a:pPr lvl="1"/>
            <a:r>
              <a:rPr lang="en-US" dirty="0" err="1" smtClean="0"/>
              <a:t>Android.Spitmo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69853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3700" y="3657600"/>
            <a:ext cx="62103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52400"/>
            <a:ext cx="8850254" cy="6578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3016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8" y="0"/>
            <a:ext cx="7029450" cy="5486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1446" y="2958216"/>
            <a:ext cx="6612554" cy="3924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6142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3700" y="3635829"/>
            <a:ext cx="62103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Tools of Trade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772816"/>
            <a:ext cx="8352928" cy="5063413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Tools:</a:t>
            </a:r>
          </a:p>
          <a:p>
            <a:pPr lvl="1"/>
            <a:r>
              <a:rPr lang="en-US" dirty="0" smtClean="0"/>
              <a:t>JD-GUI Java </a:t>
            </a:r>
            <a:r>
              <a:rPr lang="en-US" dirty="0" err="1" smtClean="0"/>
              <a:t>Decompiler</a:t>
            </a:r>
            <a:r>
              <a:rPr lang="en-US" dirty="0"/>
              <a:t> </a:t>
            </a:r>
            <a:r>
              <a:rPr lang="en-US" dirty="0" smtClean="0"/>
              <a:t>[ </a:t>
            </a:r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://jd.benow.ca</a:t>
            </a:r>
            <a:r>
              <a:rPr lang="en-US" dirty="0" smtClean="0">
                <a:hlinkClick r:id="rId3"/>
              </a:rPr>
              <a:t>/</a:t>
            </a:r>
            <a:r>
              <a:rPr lang="en-US" dirty="0" smtClean="0"/>
              <a:t> ]</a:t>
            </a:r>
            <a:endParaRPr lang="en-US" dirty="0"/>
          </a:p>
          <a:p>
            <a:pPr lvl="1"/>
            <a:r>
              <a:rPr lang="en-US" dirty="0" err="1" smtClean="0"/>
              <a:t>APKInfo</a:t>
            </a:r>
            <a:r>
              <a:rPr lang="en-US" dirty="0" smtClean="0"/>
              <a:t> [ </a:t>
            </a:r>
            <a:r>
              <a:rPr lang="en-US" dirty="0" smtClean="0">
                <a:hlinkClick r:id="rId4"/>
              </a:rPr>
              <a:t>http</a:t>
            </a:r>
            <a:r>
              <a:rPr lang="en-US" dirty="0">
                <a:hlinkClick r:id="rId4"/>
              </a:rPr>
              <a:t>://</a:t>
            </a:r>
            <a:r>
              <a:rPr lang="en-US" dirty="0" smtClean="0">
                <a:hlinkClick r:id="rId4"/>
              </a:rPr>
              <a:t>forum.xda-developers.com/showthread.php?t=2359373</a:t>
            </a:r>
            <a:r>
              <a:rPr lang="en-US" dirty="0" smtClean="0"/>
              <a:t> ]</a:t>
            </a:r>
          </a:p>
          <a:p>
            <a:pPr lvl="1"/>
            <a:r>
              <a:rPr lang="en-US" dirty="0" smtClean="0"/>
              <a:t>APK One </a:t>
            </a:r>
            <a:r>
              <a:rPr lang="en-US" dirty="0"/>
              <a:t>Click </a:t>
            </a:r>
            <a:r>
              <a:rPr lang="en-US" dirty="0" smtClean="0"/>
              <a:t>[ </a:t>
            </a:r>
            <a:r>
              <a:rPr lang="en-US" dirty="0" smtClean="0">
                <a:hlinkClick r:id="rId5"/>
              </a:rPr>
              <a:t>http</a:t>
            </a:r>
            <a:r>
              <a:rPr lang="en-US" dirty="0">
                <a:hlinkClick r:id="rId5"/>
              </a:rPr>
              <a:t>://</a:t>
            </a:r>
            <a:r>
              <a:rPr lang="en-US" dirty="0" smtClean="0">
                <a:hlinkClick r:id="rId5"/>
              </a:rPr>
              <a:t>forum.xda-developers.com/showthread.php?t=873466</a:t>
            </a:r>
            <a:r>
              <a:rPr lang="en-US" dirty="0" smtClean="0"/>
              <a:t> ]</a:t>
            </a:r>
          </a:p>
          <a:p>
            <a:endParaRPr lang="en-US" dirty="0" smtClean="0"/>
          </a:p>
          <a:p>
            <a:r>
              <a:rPr lang="en-US" dirty="0" smtClean="0"/>
              <a:t>Scripts:</a:t>
            </a:r>
          </a:p>
          <a:p>
            <a:pPr lvl="1"/>
            <a:r>
              <a:rPr lang="en-US" dirty="0" err="1" smtClean="0"/>
              <a:t>EasyAPKDisassembler</a:t>
            </a:r>
            <a:r>
              <a:rPr lang="en-US" dirty="0"/>
              <a:t> </a:t>
            </a:r>
            <a:r>
              <a:rPr lang="en-US" dirty="0" smtClean="0"/>
              <a:t>[ </a:t>
            </a:r>
            <a:r>
              <a:rPr lang="en-US" dirty="0" smtClean="0">
                <a:hlinkClick r:id="rId6"/>
              </a:rPr>
              <a:t>https</a:t>
            </a:r>
            <a:r>
              <a:rPr lang="en-US" dirty="0">
                <a:hlinkClick r:id="rId6"/>
              </a:rPr>
              <a:t>://code.google.com/p/easy-apk-dissassembler</a:t>
            </a:r>
            <a:r>
              <a:rPr lang="en-US" dirty="0" smtClean="0">
                <a:hlinkClick r:id="rId6"/>
              </a:rPr>
              <a:t>/</a:t>
            </a:r>
            <a:r>
              <a:rPr lang="en-US" dirty="0" smtClean="0"/>
              <a:t> ]</a:t>
            </a:r>
          </a:p>
          <a:p>
            <a:endParaRPr lang="en-US" dirty="0" smtClean="0"/>
          </a:p>
          <a:p>
            <a:r>
              <a:rPr lang="en-US" dirty="0" err="1" smtClean="0"/>
              <a:t>Distros</a:t>
            </a:r>
            <a:r>
              <a:rPr lang="en-US" dirty="0" smtClean="0"/>
              <a:t>:</a:t>
            </a:r>
          </a:p>
          <a:p>
            <a:pPr lvl="1"/>
            <a:r>
              <a:rPr lang="en-US" dirty="0" err="1" smtClean="0"/>
              <a:t>AppUse</a:t>
            </a:r>
            <a:r>
              <a:rPr lang="en-US" dirty="0"/>
              <a:t> </a:t>
            </a:r>
            <a:r>
              <a:rPr lang="en-US" dirty="0" smtClean="0"/>
              <a:t>[ </a:t>
            </a:r>
            <a:r>
              <a:rPr lang="en-US" dirty="0" smtClean="0">
                <a:hlinkClick r:id="rId7"/>
              </a:rPr>
              <a:t>https</a:t>
            </a:r>
            <a:r>
              <a:rPr lang="en-US" dirty="0">
                <a:hlinkClick r:id="rId7"/>
              </a:rPr>
              <a:t>://</a:t>
            </a:r>
            <a:r>
              <a:rPr lang="en-US" dirty="0" smtClean="0">
                <a:hlinkClick r:id="rId7"/>
              </a:rPr>
              <a:t>appsec-labs.com/AppUse</a:t>
            </a:r>
            <a:r>
              <a:rPr lang="en-US" dirty="0" smtClean="0"/>
              <a:t> ]</a:t>
            </a:r>
          </a:p>
          <a:p>
            <a:pPr lvl="1"/>
            <a:r>
              <a:rPr lang="en-US" dirty="0"/>
              <a:t>Kali Linux </a:t>
            </a:r>
            <a:r>
              <a:rPr lang="en-US" dirty="0" smtClean="0"/>
              <a:t>[ </a:t>
            </a:r>
            <a:r>
              <a:rPr lang="en-US" dirty="0" smtClean="0">
                <a:hlinkClick r:id="rId8"/>
              </a:rPr>
              <a:t>http</a:t>
            </a:r>
            <a:r>
              <a:rPr lang="en-US" dirty="0">
                <a:hlinkClick r:id="rId8"/>
              </a:rPr>
              <a:t>://www.kali.org</a:t>
            </a:r>
            <a:r>
              <a:rPr lang="en-US" dirty="0" smtClean="0">
                <a:hlinkClick r:id="rId8"/>
              </a:rPr>
              <a:t>/</a:t>
            </a:r>
            <a:r>
              <a:rPr lang="en-US" dirty="0" smtClean="0"/>
              <a:t> ]</a:t>
            </a:r>
          </a:p>
          <a:p>
            <a:pPr lvl="1"/>
            <a:r>
              <a:rPr lang="en-US" dirty="0" err="1" smtClean="0"/>
              <a:t>MobiSec</a:t>
            </a:r>
            <a:r>
              <a:rPr lang="en-US" dirty="0"/>
              <a:t> </a:t>
            </a:r>
            <a:r>
              <a:rPr lang="en-US" dirty="0" smtClean="0"/>
              <a:t>[ </a:t>
            </a:r>
            <a:r>
              <a:rPr lang="en-US" smtClean="0">
                <a:hlinkClick r:id="rId9"/>
              </a:rPr>
              <a:t>http</a:t>
            </a:r>
            <a:r>
              <a:rPr lang="en-US">
                <a:hlinkClick r:id="rId9"/>
              </a:rPr>
              <a:t>://sourceforge.net/projects/mobisec</a:t>
            </a:r>
            <a:r>
              <a:rPr lang="en-US" smtClean="0">
                <a:hlinkClick r:id="rId9"/>
              </a:rPr>
              <a:t>/</a:t>
            </a:r>
            <a:r>
              <a:rPr lang="en-US" dirty="0" smtClean="0"/>
              <a:t> ]</a:t>
            </a:r>
          </a:p>
        </p:txBody>
      </p:sp>
    </p:spTree>
    <p:extLst>
      <p:ext uri="{BB962C8B-B14F-4D97-AF65-F5344CB8AC3E}">
        <p14:creationId xmlns:p14="http://schemas.microsoft.com/office/powerpoint/2010/main" val="2337624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3700" y="3657600"/>
            <a:ext cx="62103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772816"/>
            <a:ext cx="8352928" cy="4856584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Malware Samples:</a:t>
            </a:r>
          </a:p>
          <a:p>
            <a:pPr lvl="1"/>
            <a:r>
              <a:rPr lang="en-US" dirty="0" err="1" smtClean="0"/>
              <a:t>Minidump</a:t>
            </a:r>
            <a:r>
              <a:rPr lang="en-US" dirty="0" smtClean="0"/>
              <a:t>: contagiominidump.blogspot.com</a:t>
            </a:r>
            <a:endParaRPr lang="en-US" dirty="0"/>
          </a:p>
          <a:p>
            <a:endParaRPr lang="en-US" dirty="0" smtClean="0"/>
          </a:p>
          <a:p>
            <a:r>
              <a:rPr lang="en-US" dirty="0" err="1" smtClean="0"/>
              <a:t>Speitzerberg</a:t>
            </a:r>
            <a:r>
              <a:rPr lang="en-US" dirty="0" smtClean="0"/>
              <a:t> </a:t>
            </a:r>
            <a:r>
              <a:rPr lang="en-US" dirty="0"/>
              <a:t>list of </a:t>
            </a:r>
            <a:r>
              <a:rPr lang="en-US" dirty="0" smtClean="0"/>
              <a:t>malwares</a:t>
            </a:r>
          </a:p>
          <a:p>
            <a:pPr lvl="1"/>
            <a:r>
              <a:rPr lang="en-US" dirty="0" smtClean="0"/>
              <a:t>http://forensics.spreitzenbarth.de/android-malware</a:t>
            </a:r>
            <a:r>
              <a:rPr lang="en-US" dirty="0"/>
              <a:t>/</a:t>
            </a:r>
            <a:endParaRPr lang="en-US" dirty="0" smtClean="0"/>
          </a:p>
          <a:p>
            <a:pPr lvl="1"/>
            <a:endParaRPr lang="en-US" dirty="0"/>
          </a:p>
          <a:p>
            <a:r>
              <a:rPr lang="en-US" dirty="0" smtClean="0"/>
              <a:t>Blogs:</a:t>
            </a:r>
          </a:p>
          <a:p>
            <a:pPr lvl="1"/>
            <a:r>
              <a:rPr lang="en-US" dirty="0" err="1" smtClean="0"/>
              <a:t>Webroot</a:t>
            </a:r>
            <a:r>
              <a:rPr lang="en-US" dirty="0"/>
              <a:t> </a:t>
            </a:r>
            <a:r>
              <a:rPr lang="en-US" dirty="0" smtClean="0"/>
              <a:t>[www.webroot.com/blog</a:t>
            </a:r>
            <a:r>
              <a:rPr lang="en-US" dirty="0"/>
              <a:t>/]</a:t>
            </a:r>
            <a:endParaRPr lang="en-US" dirty="0" smtClean="0"/>
          </a:p>
          <a:p>
            <a:pPr lvl="1"/>
            <a:r>
              <a:rPr lang="en-US" dirty="0" smtClean="0"/>
              <a:t>Tim </a:t>
            </a:r>
            <a:r>
              <a:rPr lang="en-US" dirty="0" err="1" smtClean="0"/>
              <a:t>Strazzere</a:t>
            </a:r>
            <a:r>
              <a:rPr lang="en-US" dirty="0"/>
              <a:t> </a:t>
            </a:r>
            <a:r>
              <a:rPr lang="en-US" dirty="0" smtClean="0"/>
              <a:t>[strazzere.com/blog</a:t>
            </a:r>
            <a:r>
              <a:rPr lang="en-US" dirty="0"/>
              <a:t>/]</a:t>
            </a:r>
          </a:p>
        </p:txBody>
      </p:sp>
    </p:spTree>
    <p:extLst>
      <p:ext uri="{BB962C8B-B14F-4D97-AF65-F5344CB8AC3E}">
        <p14:creationId xmlns:p14="http://schemas.microsoft.com/office/powerpoint/2010/main" val="2337624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3700" y="3657600"/>
            <a:ext cx="62103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Q&amp;A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9600" dirty="0" smtClean="0"/>
          </a:p>
          <a:p>
            <a:pPr marL="0" indent="0" algn="ctr">
              <a:buNone/>
            </a:pPr>
            <a:r>
              <a:rPr lang="en-US" sz="9600" dirty="0" smtClean="0"/>
              <a:t>?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2337624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3700" y="3657600"/>
            <a:ext cx="62103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 – Google Android</a:t>
            </a:r>
          </a:p>
          <a:p>
            <a:r>
              <a:rPr lang="en-US" dirty="0" smtClean="0"/>
              <a:t>Definitions</a:t>
            </a:r>
          </a:p>
          <a:p>
            <a:r>
              <a:rPr lang="en-US" dirty="0" smtClean="0"/>
              <a:t>Malware Analysis Steps</a:t>
            </a:r>
          </a:p>
          <a:p>
            <a:r>
              <a:rPr lang="en-US" dirty="0" smtClean="0"/>
              <a:t>Types of Android Malwares</a:t>
            </a:r>
          </a:p>
          <a:p>
            <a:r>
              <a:rPr lang="en-US" dirty="0" smtClean="0"/>
              <a:t>Malware Analysis Tools</a:t>
            </a:r>
          </a:p>
          <a:p>
            <a:r>
              <a:rPr lang="en-US" dirty="0" smtClean="0"/>
              <a:t>Resources</a:t>
            </a:r>
          </a:p>
          <a:p>
            <a:r>
              <a:rPr lang="en-US" dirty="0" smtClean="0"/>
              <a:t>Q &amp; A 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42287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3700" y="3657600"/>
            <a:ext cx="62103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Google Android ?</a:t>
            </a:r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800" dirty="0"/>
              <a:t>A software stack for mobile devices that includes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An operating system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Middleware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Key Applications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endParaRPr lang="en-US" sz="2400" dirty="0"/>
          </a:p>
          <a:p>
            <a:pPr>
              <a:lnSpc>
                <a:spcPct val="80000"/>
              </a:lnSpc>
            </a:pPr>
            <a:r>
              <a:rPr lang="en-US" sz="2800" dirty="0"/>
              <a:t>Uses Linux to provide core system services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Security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Memory management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Process management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Power management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Hardware drivers</a:t>
            </a:r>
          </a:p>
        </p:txBody>
      </p:sp>
    </p:spTree>
    <p:extLst>
      <p:ext uri="{BB962C8B-B14F-4D97-AF65-F5344CB8AC3E}">
        <p14:creationId xmlns:p14="http://schemas.microsoft.com/office/powerpoint/2010/main" val="107940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3700" y="3667496"/>
            <a:ext cx="62103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an Android App ?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What is an Android Malware ?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What is Malware Analysis 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8795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3700" y="3667496"/>
            <a:ext cx="62103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Malware Analysis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1. </a:t>
            </a:r>
            <a:r>
              <a:rPr lang="en-US" dirty="0" smtClean="0"/>
              <a:t>Install / Execute</a:t>
            </a:r>
          </a:p>
          <a:p>
            <a:endParaRPr lang="en-US" dirty="0"/>
          </a:p>
          <a:p>
            <a:r>
              <a:rPr lang="en-US" dirty="0"/>
              <a:t>2. Decompile </a:t>
            </a:r>
          </a:p>
          <a:p>
            <a:endParaRPr lang="en-US" dirty="0" smtClean="0"/>
          </a:p>
          <a:p>
            <a:r>
              <a:rPr lang="en-US" dirty="0" smtClean="0"/>
              <a:t>3</a:t>
            </a:r>
            <a:r>
              <a:rPr lang="en-US" dirty="0"/>
              <a:t>. Permission Analysis</a:t>
            </a:r>
          </a:p>
          <a:p>
            <a:endParaRPr lang="en-US" dirty="0" smtClean="0"/>
          </a:p>
          <a:p>
            <a:r>
              <a:rPr lang="en-US" dirty="0" smtClean="0"/>
              <a:t>4</a:t>
            </a:r>
            <a:r>
              <a:rPr lang="en-US" dirty="0"/>
              <a:t>. Static </a:t>
            </a:r>
            <a:r>
              <a:rPr lang="en-US" dirty="0" smtClean="0"/>
              <a:t>(Code)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7624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3700" y="3642756"/>
            <a:ext cx="62103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Types of </a:t>
            </a:r>
            <a:r>
              <a:rPr lang="en-US" dirty="0" smtClean="0"/>
              <a:t>Android Malwares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Premium </a:t>
            </a:r>
            <a:r>
              <a:rPr lang="en-US" dirty="0"/>
              <a:t>Service </a:t>
            </a:r>
            <a:r>
              <a:rPr lang="en-US" dirty="0" smtClean="0"/>
              <a:t>Abusers (SMS and Call)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Spyware / Data Stealer / Info </a:t>
            </a:r>
            <a:r>
              <a:rPr lang="en-US" dirty="0"/>
              <a:t>Stealer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Ransomware</a:t>
            </a:r>
            <a:r>
              <a:rPr lang="en-US" dirty="0" smtClean="0"/>
              <a:t> / </a:t>
            </a:r>
            <a:r>
              <a:rPr lang="en-US" dirty="0" err="1" smtClean="0"/>
              <a:t>Scareware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Trojan / RAT / Targeted Spyware / Surveillance Tool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7624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Premium Service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 typeface="Arial" pitchFamily="34" charset="0"/>
              <a:buChar char="•"/>
            </a:pPr>
            <a:r>
              <a:rPr lang="en-US" sz="3200" dirty="0"/>
              <a:t>Why Premium Service ?</a:t>
            </a:r>
          </a:p>
          <a:p>
            <a:pPr lvl="1"/>
            <a:r>
              <a:rPr lang="en-US" dirty="0" smtClean="0"/>
              <a:t>Easy setup</a:t>
            </a:r>
          </a:p>
          <a:p>
            <a:pPr lvl="1"/>
            <a:r>
              <a:rPr lang="en-US" dirty="0" smtClean="0"/>
              <a:t>High return of investment</a:t>
            </a:r>
          </a:p>
          <a:p>
            <a:pPr lvl="1"/>
            <a:r>
              <a:rPr lang="en-US" dirty="0" smtClean="0"/>
              <a:t>Anonymity</a:t>
            </a:r>
          </a:p>
          <a:p>
            <a:pPr lvl="1"/>
            <a:r>
              <a:rPr lang="en-US" dirty="0" smtClean="0"/>
              <a:t>International SMS/Calls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Legal Examples:</a:t>
            </a:r>
          </a:p>
          <a:p>
            <a:pPr lvl="1"/>
            <a:r>
              <a:rPr lang="en-US" dirty="0" smtClean="0"/>
              <a:t>Daily News Headlines, Jokes, etc.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1000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3700" y="3657600"/>
            <a:ext cx="62103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/>
              <a:t>Premium Service </a:t>
            </a:r>
            <a:r>
              <a:rPr lang="en-US" sz="3600" dirty="0" smtClean="0"/>
              <a:t>Abuser – SMS Trojan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772816"/>
            <a:ext cx="8352928" cy="4932784"/>
          </a:xfrm>
        </p:spPr>
        <p:txBody>
          <a:bodyPr/>
          <a:lstStyle/>
          <a:p>
            <a:r>
              <a:rPr lang="en-US" dirty="0" smtClean="0"/>
              <a:t>Sends SMS Surreptitiously to a Premium No.</a:t>
            </a:r>
          </a:p>
          <a:p>
            <a:r>
              <a:rPr lang="en-US" dirty="0" smtClean="0"/>
              <a:t>Hide incoming response SMS messages</a:t>
            </a:r>
          </a:p>
          <a:p>
            <a:r>
              <a:rPr lang="en-US" dirty="0" smtClean="0"/>
              <a:t>Inject with legitimate SMS related apps:</a:t>
            </a:r>
          </a:p>
          <a:p>
            <a:pPr lvl="1"/>
            <a:r>
              <a:rPr lang="en-US" dirty="0"/>
              <a:t>Smiley, Native Language Apps, etc</a:t>
            </a:r>
            <a:r>
              <a:rPr lang="en-US" dirty="0" smtClean="0"/>
              <a:t>.</a:t>
            </a:r>
          </a:p>
          <a:p>
            <a:r>
              <a:rPr lang="en-US" dirty="0" smtClean="0"/>
              <a:t>Examples:</a:t>
            </a:r>
          </a:p>
          <a:p>
            <a:pPr lvl="1"/>
            <a:r>
              <a:rPr lang="en-US" dirty="0" err="1" smtClean="0">
                <a:solidFill>
                  <a:srgbClr val="FFFF00"/>
                </a:solidFill>
              </a:rPr>
              <a:t>Android.Hippo</a:t>
            </a:r>
            <a:endParaRPr lang="en-US" dirty="0" smtClean="0">
              <a:solidFill>
                <a:srgbClr val="FFFF00"/>
              </a:solidFill>
            </a:endParaRPr>
          </a:p>
          <a:p>
            <a:pPr lvl="1"/>
            <a:r>
              <a:rPr lang="en-US" dirty="0" err="1" smtClean="0"/>
              <a:t>Android.GGTracker</a:t>
            </a:r>
            <a:endParaRPr lang="en-US" dirty="0" smtClean="0"/>
          </a:p>
          <a:p>
            <a:pPr lvl="1"/>
            <a:r>
              <a:rPr lang="en-US" dirty="0" err="1"/>
              <a:t>Android.FakePlayer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69853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ndroid-PowerPoint-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Android-PowerPoint-Template</Template>
  <TotalTime>1784</TotalTime>
  <Words>518</Words>
  <Application>Microsoft Office PowerPoint</Application>
  <PresentationFormat>On-screen Show (4:3)</PresentationFormat>
  <Paragraphs>169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Android-PowerPoint-Template</vt:lpstr>
      <vt:lpstr>Android Malware Analysis</vt:lpstr>
      <vt:lpstr>Who am I ?</vt:lpstr>
      <vt:lpstr>Agenda</vt:lpstr>
      <vt:lpstr>What is Google Android ?</vt:lpstr>
      <vt:lpstr>Definitions</vt:lpstr>
      <vt:lpstr>Malware Analysis Steps</vt:lpstr>
      <vt:lpstr>Types of Android Malwares</vt:lpstr>
      <vt:lpstr>Premium Service</vt:lpstr>
      <vt:lpstr>Premium Service Abuser – SMS Trojan</vt:lpstr>
      <vt:lpstr>Demo</vt:lpstr>
      <vt:lpstr>Premium Service Abuser - Call</vt:lpstr>
      <vt:lpstr>Demo</vt:lpstr>
      <vt:lpstr>Spyware / Info Stealer</vt:lpstr>
      <vt:lpstr>Demo</vt:lpstr>
      <vt:lpstr>Ransomware / Scareware</vt:lpstr>
      <vt:lpstr>PowerPoint Presentation</vt:lpstr>
      <vt:lpstr>PowerPoint Presentation</vt:lpstr>
      <vt:lpstr>Demo</vt:lpstr>
      <vt:lpstr>Trojan / RAT / Targeted Spyware / Surveillance Tool</vt:lpstr>
      <vt:lpstr>PowerPoint Presentation</vt:lpstr>
      <vt:lpstr>Demo</vt:lpstr>
      <vt:lpstr>Banking Trojan</vt:lpstr>
      <vt:lpstr>PowerPoint Presentation</vt:lpstr>
      <vt:lpstr>PowerPoint Presentation</vt:lpstr>
      <vt:lpstr>Tools of Trade</vt:lpstr>
      <vt:lpstr>Resources</vt:lpstr>
      <vt:lpstr>Q&amp;A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saher</dc:creator>
  <cp:lastModifiedBy>saher</cp:lastModifiedBy>
  <cp:revision>101</cp:revision>
  <dcterms:created xsi:type="dcterms:W3CDTF">2014-09-12T14:11:58Z</dcterms:created>
  <dcterms:modified xsi:type="dcterms:W3CDTF">2014-09-20T04:46:18Z</dcterms:modified>
</cp:coreProperties>
</file>