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3EA1-7075-4162-9D9F-32A66775B5A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20135-8AAC-4D77-958D-147897F3AE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roundtheworldwego.com%2Fdestinations%2Fthe-hardest-languages-to-learn&amp;ei=FoooVcOBB8vfsAS01YDADw&amp;psig=AFQjCNF566H6d92h-xsVrLjQ7i5V5rwBLg&amp;ust=1428806528970358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imgarcade.com%2F1%2Findonesian-written-language%2F&amp;ei=Z8IoVZ_uLcO5ggTEjYHQCw&amp;psig=AFQjCNHYRGJ7yb08Oi28n8_hgw797lVqGA&amp;ust=142882065704186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www.google.com.sa/url?sa=i&amp;rct=j&amp;q=&amp;esrc=s&amp;frm=1&amp;source=images&amp;cd=&amp;cad=rja&amp;uact=8&amp;ved=0CAcQjRw&amp;url=http%3A%2F%2Fwww.equranclass.com%2Felearning%2Fcourses%2Furdu-language-learning-course%2F&amp;ei=7MQoVbSIO4mXNqHigJgM&amp;psig=AFQjCNFRzgA-bGlDaKmy67buT6ecrkZa_Q&amp;ust=142882153238317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slideplayer.com%2Fslide%2F679917%2F&amp;ei=RMYoVdz4CoWmgwSevIHoAQ&amp;psig=AFQjCNFwR65P3Nl25P2SKYxUAsv8sFR-Fw&amp;ust=142882194208484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www.google.com.sa/url?sa=i&amp;rct=j&amp;q=&amp;esrc=s&amp;frm=1&amp;source=images&amp;cd=&amp;cad=rja&amp;uact=8&amp;ved=0CAcQjRw&amp;url=http%3A%2F%2Fpngemmiyet.blogspot.com%2F2010%2F04%2Fbougainville-island-must-see-in-papua.html&amp;ei=ONYoVaKUJsKoNqnMgaAK&amp;psig=AFQjCNHCxLx0VKNT9CUotYZb3qObSnhkoA&amp;ust=1428825963840157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url?sa=i&amp;rct=j&amp;q=&amp;esrc=s&amp;frm=1&amp;source=images&amp;cd=&amp;cad=rja&amp;uact=8&amp;ved=0CAcQjRw&amp;url=http%3A%2F%2Fgiraffe-pictures.clipartonline.net%2F&amp;ei=zs0oVf_6DIyiNuTqgPgP&amp;psig=AFQjCNE3QjqllgktnPwrwBeb__acLxC0wg&amp;ust=1428823864972038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tbeeb.net%2Fa-1122.htm&amp;ei=GckoVbK7A4KmNt2tgZAF&amp;psig=AFQjCNGuKEYTLmGLRA2vZ8Lu-Ljia7NEqA&amp;ust=142882266723939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sa/url?sa=i&amp;rct=j&amp;q=&amp;esrc=s&amp;frm=1&amp;source=images&amp;cd=&amp;cad=rja&amp;uact=8&amp;ved=0CAcQjRw&amp;url=http%3A%2F%2Felitedaily.com%2Fhumor%2Fdepressingly-honest-alcohol-labels-might-hit-little-close-home-photo%2F709322%2F&amp;ei=rcsoVY6SPMSkNsrcgJAJ&amp;psig=AFQjCNG_lkYpX9zA9v3yrjDaFQNfP5sEbg&amp;ust=1428823224908545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www.google.com.sa/url?sa=i&amp;rct=j&amp;q=&amp;esrc=s&amp;frm=1&amp;source=images&amp;cd=&amp;cad=rja&amp;uact=8&amp;ved=0CAcQjRw&amp;url=http%3A%2F%2Fwww.iherb.com%2FCoombs-Family-Farms-Organic-Maple-Syrup-12-fl-oz-354-ml%2F32486&amp;ei=AMooVdbpI5PpgwTRs4KQCA&amp;psig=AFQjCNG8Wvr6FHPaYqHf18Ut8z50HibYnA&amp;ust=1428822879608662" TargetMode="External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url?sa=i&amp;rct=j&amp;q=&amp;esrc=s&amp;frm=1&amp;source=images&amp;cd=&amp;cad=rja&amp;uact=8&amp;ved=0CAcQjRw&amp;url=http%3A%2F%2Fwww.clovegarden.com%2Fingred%2Fbp_tamaz.html&amp;ei=F9UoVcHMMYyigwT134HIBA&amp;psig=AFQjCNE4Jx2u7mG6lhSlhF2oxtHl4hDi7A&amp;ust=1428825697479345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pn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wildlife-animals.com%2Fgazelle%2Fgazelle-clipart.php&amp;ei=bM4oVaarLZLRggS29oNY&amp;psig=AFQjCNEsSAbTlCf5wV2C2S14Fs2dwZbq_g&amp;ust=142882402058785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.sa/url?sa=i&amp;rct=j&amp;q=&amp;esrc=s&amp;frm=1&amp;source=images&amp;cd=&amp;cad=rja&amp;uact=8&amp;ved=&amp;url=https%3A%2F%2Fplus.google.com%2F101214641364633693329&amp;ei=vdIoVZDJOsqIsQSD_YCQAQ&amp;psig=AFQjCNF1MBCVVqzbCYrrlMsak5uVUAeBLA&amp;ust=1428825150215293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google.com.sa/url?sa=i&amp;rct=j&amp;q=&amp;esrc=s&amp;frm=1&amp;source=images&amp;cd=&amp;cad=rja&amp;uact=8&amp;ved=&amp;url=http%3A%2F%2Fprofit.ndtv.com%2Fnews%2Feconomy%2Farticle-india-plans-to-open-handloom-stores-abroad-659042&amp;ei=BdAoVYrUHbeQsQTQ8oHQBw&amp;psig=AFQjCNGZhvFe7XPeErXtHI13d_WBQKAFDw&amp;ust=1428824453754925" TargetMode="External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cie.uci.edu%2Facademics%2Flang.html&amp;ei=r40oVcPuAYimNpm7g9gN&amp;psig=AFQjCNF566H6d92h-xsVrLjQ7i5V5rwBLg&amp;ust=142880652897035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ww.google.com.sa/url?sa=i&amp;rct=j&amp;q=&amp;esrc=s&amp;frm=1&amp;source=images&amp;cd=&amp;cad=rja&amp;uact=8&amp;ved=0CAcQjRw&amp;url=http%3A%2F%2Freallifeglobal.com%2Fis-english-easy-to-learn%2F&amp;ei=sI4oVb6MKcGXgwSl8oCoBQ&amp;psig=AFQjCNEwP81nIj3XVtpuqK-tQ-1xGPXI7w&amp;ust=142880764534313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oogle.com.sa/url?sa=i&amp;rct=j&amp;q=&amp;esrc=s&amp;frm=1&amp;source=images&amp;cd=&amp;cad=rja&amp;uact=8&amp;ved=0CAcQjRw&amp;url=https%3A%2F%2Ffreelanguage.org%2F&amp;ei=posoVYbmOIHcgwTm4YDQCQ&amp;psig=AFQjCNF566H6d92h-xsVrLjQ7i5V5rwBLg&amp;ust=1428806528970358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gotmesh.org%2Ftools-to-help%2Fis-it-better-to-study-english-alone-or-in-a-group%2F&amp;ei=yrooVfKnLIiMNriLgIAC&amp;psig=AFQjCNEwP81nIj3XVtpuqK-tQ-1xGPXI7w&amp;ust=1428807645343134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frm=1&amp;source=images&amp;cd=&amp;cad=rja&amp;uact=8&amp;ved=0CAcQjRw&amp;url=http%3A%2F%2Fmandarinclasses.ca%2F&amp;ei=n70oVY_4MMWngwS4_4DgBg&amp;psig=AFQjCNHOH1IcpwTFd0qGHZ-s5-slhRUMpA&amp;ust=142881944204206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google.com.sa/url?sa=i&amp;rct=j&amp;q=&amp;esrc=s&amp;frm=1&amp;source=images&amp;cd=&amp;cad=rja&amp;uact=8&amp;ved=0CAcQjRw&amp;url=http%3A%2F%2Flanguage.e2bn.org%2Fvideobank%2FMandarin.html&amp;ei=rr4oVYiwMsOyggTohICQBA&amp;psig=AFQjCNHOH1IcpwTFd0qGHZ-s5-slhRUMpA&amp;ust=1428819442042065" TargetMode="Externa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com.sa/url?sa=i&amp;rct=j&amp;q=&amp;esrc=s&amp;frm=1&amp;source=images&amp;cd=&amp;cad=rja&amp;uact=8&amp;ved=0CAcQjRw&amp;url=http%3A%2F%2Fwww.lmp.ucla.edu%2FProfile.aspx%3Fmenu%3D004%26LangID%3D75&amp;ei=7b8oVYy-MIbFggT2wYAI&amp;psig=AFQjCNFZWEOReqIP7FCZEJoLXIaWBpIyqw&amp;ust=142882009336963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hyperlink" Target="http://www.google.com.sa/url?sa=i&amp;rct=j&amp;q=&amp;esrc=s&amp;frm=1&amp;source=images&amp;cd=&amp;cad=rja&amp;uact=8&amp;ved=0CAcQjRw&amp;url=http%3A%2F%2Fpixshark.com%2Fcambodian-alphabet.htm&amp;ei=kcMoVavuJoyfgwTB5oG4Bw&amp;psig=AFQjCNHYRGJ7yb08Oi28n8_hgw797lVqGA&amp;ust=14288206570418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undtheworldwego.com/wp-content/uploads/2014/01/hardest-languages-to-learn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0" y="0"/>
            <a:ext cx="2765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Unit:5</a:t>
            </a:r>
          </a:p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Listen&amp; discuss</a:t>
            </a:r>
            <a:endParaRPr lang="ar-SA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214414" y="4714884"/>
            <a:ext cx="6000792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1785918" y="4714884"/>
            <a:ext cx="4926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Express yourself</a:t>
            </a:r>
            <a:endParaRPr lang="ar-SA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4.bp.blogspot.com/-WhEBrSLvJiA/UEN8otOdWdI/AAAAAAAAAOA/8FV973yinbk/s1600/Palllawa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4214810" cy="5715016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4857720" y="0"/>
            <a:ext cx="4286280" cy="135729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Malay-Indonesian consists of a group of closely related languages spoken in Indonesia, Malaysia, Singapore, the Philippines, and Thailand.</a:t>
            </a:r>
            <a:endParaRPr lang="en-US" b="1" dirty="0"/>
          </a:p>
        </p:txBody>
      </p:sp>
      <p:pic>
        <p:nvPicPr>
          <p:cNvPr id="24580" name="Picture 4" descr="http://www.equranclass.com/elearning/wp-content/uploads/Urdu-Language-Course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57298"/>
            <a:ext cx="4929189" cy="5500703"/>
          </a:xfrm>
          <a:prstGeom prst="rect">
            <a:avLst/>
          </a:prstGeom>
          <a:noFill/>
        </p:spPr>
      </p:pic>
      <p:sp>
        <p:nvSpPr>
          <p:cNvPr id="5" name="مستطيل مستدير الزوايا 4"/>
          <p:cNvSpPr/>
          <p:nvPr/>
        </p:nvSpPr>
        <p:spPr>
          <a:xfrm>
            <a:off x="0" y="0"/>
            <a:ext cx="4786314" cy="13572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Urdu is an official language in both India and Pakistan. It is related to the Hindi language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8429652" y="642918"/>
            <a:ext cx="714348" cy="59293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0" y="642918"/>
            <a:ext cx="4929190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ages.slideplayer.com/1/679917/slides/slide_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819150"/>
            <a:ext cx="5357818" cy="6038850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142844" y="0"/>
            <a:ext cx="5072098" cy="12144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Clicking language in Africa</a:t>
            </a:r>
            <a:endParaRPr lang="en-US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604" name="Picture 4" descr="http://3.bp.blogspot.com/_we9F28Vk4oY/S9TIGx5ZPDI/AAAAAAAAFSg/Dfgc41CNv1U/s400/b4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643050"/>
            <a:ext cx="3810000" cy="5214950"/>
          </a:xfrm>
          <a:prstGeom prst="rect">
            <a:avLst/>
          </a:prstGeom>
          <a:noFill/>
        </p:spPr>
      </p:pic>
      <p:sp>
        <p:nvSpPr>
          <p:cNvPr id="5" name="مستطيل مستدير الزوايا 4"/>
          <p:cNvSpPr/>
          <p:nvPr/>
        </p:nvSpPr>
        <p:spPr>
          <a:xfrm>
            <a:off x="5214942" y="0"/>
            <a:ext cx="3929058" cy="12858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Rotokas is spoken by about 4,000 people in Papua New Guinea.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0" y="6143644"/>
            <a:ext cx="9144000" cy="714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tbeeb.com/pic/uploads/376345595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64" cy="2500303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85720" y="1643050"/>
            <a:ext cx="2331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spinach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7652" name="Picture 4" descr="http://images.iherb.com/l/CFF-43912-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1876"/>
            <a:ext cx="3500430" cy="3286124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357158" y="2786058"/>
            <a:ext cx="17692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syrup</a:t>
            </a:r>
            <a:endParaRPr lang="ar-SA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72000" y="350043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ar-SA" b="1" dirty="0" smtClean="0"/>
              <a:t>وهي كلمة ذكرها الله سبحانه وتعالي في محكم كتابه الكريم 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" يُطَافُ عَلَيْهِمْ بِكَأْسٍ مِنْ مَعِينٍ (45) بَيْضَاءَ لَذَّةٍ لِلشَّارِبِينَ (46) لا فِيهَا غَوْلٌ وَلا هُمْ عَنْهَا يُنزَفُونَ" </a:t>
            </a:r>
            <a:r>
              <a:rPr lang="ar-SA" b="1" dirty="0" smtClean="0"/>
              <a:t>سورة الصافات. </a:t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pic>
        <p:nvPicPr>
          <p:cNvPr id="27654" name="Picture 6" descr="http://cdn29.elitedaily.com/wp-content/uploads/2014/08/honest-alcohol-label-elite-daily-5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0"/>
            <a:ext cx="4929190" cy="2571744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6286512" y="2357430"/>
            <a:ext cx="2504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Alcohol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3286116" y="1214422"/>
            <a:ext cx="2357454" cy="24288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Words in English borrowed from Arabic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656" name="Picture 8" descr="http://giraffe-pictures.clipartonline.net/_/rsrc/1390513637863/home/giraffe-cartoon_clipart_image_10.png?height=320&amp;width=32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0298" y="3809999"/>
            <a:ext cx="3048000" cy="3048001"/>
          </a:xfrm>
          <a:prstGeom prst="rect">
            <a:avLst/>
          </a:prstGeom>
          <a:noFill/>
        </p:spPr>
      </p:pic>
      <p:sp>
        <p:nvSpPr>
          <p:cNvPr id="11" name="مستطيل 10"/>
          <p:cNvSpPr/>
          <p:nvPr/>
        </p:nvSpPr>
        <p:spPr>
          <a:xfrm>
            <a:off x="4714876" y="4929198"/>
            <a:ext cx="2027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giraffe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429256" y="307181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b="1" dirty="0" smtClean="0"/>
              <a:t>من الغول والمقصود </a:t>
            </a:r>
            <a:r>
              <a:rPr lang="ar-SA" b="1" dirty="0" err="1" smtClean="0"/>
              <a:t>به</a:t>
            </a:r>
            <a:r>
              <a:rPr lang="ar-SA" b="1" dirty="0" smtClean="0"/>
              <a:t> الخمر</a:t>
            </a:r>
            <a:endParaRPr lang="en-US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785786" y="3929066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b="1" dirty="0" smtClean="0"/>
              <a:t>شراب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3357554" y="1785926"/>
            <a:ext cx="2357454" cy="24288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Words in English borrowed from Arabic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8674" name="Picture 2" descr="http://www.wildlife-animals.com/clipart/gazelle-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3143239" cy="307181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0" y="0"/>
            <a:ext cx="2258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Gazelle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3143248"/>
            <a:ext cx="2053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cotton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8676" name="Picture 4" descr="http://i.ndtvimg.com/progold/299147_thumb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14818"/>
            <a:ext cx="3071802" cy="2643182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6786578" y="0"/>
            <a:ext cx="2073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candle</a:t>
            </a:r>
            <a:endParaRPr lang="ar-SA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429388" y="57148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b="1" dirty="0" smtClean="0">
                <a:cs typeface="Akhbar MT" pitchFamily="2" charset="-78"/>
              </a:rPr>
              <a:t>قنديل</a:t>
            </a:r>
            <a:endParaRPr lang="en-US" b="1" dirty="0">
              <a:cs typeface="Akhbar MT" pitchFamily="2" charset="-78"/>
            </a:endParaRPr>
          </a:p>
        </p:txBody>
      </p:sp>
      <p:pic>
        <p:nvPicPr>
          <p:cNvPr id="28678" name="Picture 6" descr="https://lh6.googleusercontent.com/-anQC-b2w_2A/UnXZT1rt00I/AAAAAAAAEGc/EXJAnB6vVn4/w800-h800/candle%2B%25281%2529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714357"/>
            <a:ext cx="3948106" cy="2357454"/>
          </a:xfrm>
          <a:prstGeom prst="rect">
            <a:avLst/>
          </a:prstGeom>
          <a:noFill/>
        </p:spPr>
      </p:pic>
      <p:pic>
        <p:nvPicPr>
          <p:cNvPr id="28680" name="Picture 8" descr="http://www.clovegarden.com/ingred/img/bp_tamar12d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00" y="4610099"/>
            <a:ext cx="2857500" cy="2247901"/>
          </a:xfrm>
          <a:prstGeom prst="rect">
            <a:avLst/>
          </a:prstGeom>
          <a:noFill/>
        </p:spPr>
      </p:pic>
      <p:sp>
        <p:nvSpPr>
          <p:cNvPr id="11" name="مستطيل 10"/>
          <p:cNvSpPr/>
          <p:nvPr/>
        </p:nvSpPr>
        <p:spPr>
          <a:xfrm>
            <a:off x="5929322" y="3643314"/>
            <a:ext cx="3038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Tamarind </a:t>
            </a:r>
            <a:endParaRPr lang="ar-SA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286380" y="485776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b="1" dirty="0" smtClean="0"/>
              <a:t>تمر هندي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0" y="6215082"/>
            <a:ext cx="9144000" cy="642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7643834" y="571480"/>
            <a:ext cx="1500166" cy="5715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wallpapersphoto.info/wp-content/uploads/2014/04/funny-wallpaper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85720" y="428604"/>
            <a:ext cx="62083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Prepared by: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Teacher Sara Alshehri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مستدير الزوايا 2"/>
          <p:cNvSpPr/>
          <p:nvPr/>
        </p:nvSpPr>
        <p:spPr>
          <a:xfrm>
            <a:off x="3929058" y="571480"/>
            <a:ext cx="3929090" cy="11430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What do you think it will be about?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log.lib.umn.edu/hutch213/myblog/languages_of_the_wor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7429552" cy="5500702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87162" y="214290"/>
            <a:ext cx="9056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What languages do you speak?</a:t>
            </a:r>
            <a:endParaRPr lang="ar-S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cie.uci.edu/academics/AImages/languagekid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14700"/>
            <a:ext cx="4357686" cy="3543300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4214810" y="500042"/>
            <a:ext cx="4643470" cy="40719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2. Do you think English is a difficult language? Explain.</a:t>
            </a:r>
          </a:p>
          <a:p>
            <a:pPr algn="ctr"/>
            <a:r>
              <a:rPr lang="en-US" sz="3600" b="1" dirty="0" smtClean="0"/>
              <a:t> </a:t>
            </a:r>
          </a:p>
          <a:p>
            <a:pPr algn="ctr"/>
            <a:r>
              <a:rPr lang="en-US" sz="3600" b="1" dirty="0" smtClean="0"/>
              <a:t>3. Why do you study English?</a:t>
            </a:r>
            <a:endParaRPr lang="en-US" sz="3600" b="1" dirty="0"/>
          </a:p>
        </p:txBody>
      </p:sp>
      <p:pic>
        <p:nvPicPr>
          <p:cNvPr id="18436" name="Picture 4" descr="http://reallifebh.com/wp-content/uploads/2012/07/IsEnglishEasy-300x224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0"/>
            <a:ext cx="2857500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reelanguage.org/files/languagepod101-podcasts_0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otmesh.org/wp-content/uploads/2013/08/bigstock_Education_Books_-_English_352603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19150"/>
            <a:ext cx="6353175" cy="6038850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5500694" y="1000108"/>
            <a:ext cx="3143272" cy="24288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English is spoken as either a native or official language in over 50 countries around the world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sassymamahk.com/wp-content/uploads/2013/06/DC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10" name="Picture 6" descr="http://design-a-web.ca/mandarinclasses/wp-content/uploads/2013/01/Hello-with-chinese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928802"/>
            <a:ext cx="4572032" cy="2400304"/>
          </a:xfrm>
          <a:prstGeom prst="rect">
            <a:avLst/>
          </a:prstGeom>
          <a:noFill/>
        </p:spPr>
      </p:pic>
      <p:pic>
        <p:nvPicPr>
          <p:cNvPr id="21512" name="Picture 8" descr="http://language.e2bn.org/videobank/Mandarin/images/counting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343400"/>
            <a:ext cx="5143536" cy="2371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lmp.ucla.edu/images/Khmer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57620" cy="6858000"/>
          </a:xfrm>
          <a:prstGeom prst="rect">
            <a:avLst/>
          </a:prstGeom>
          <a:noFill/>
        </p:spPr>
      </p:pic>
      <p:pic>
        <p:nvPicPr>
          <p:cNvPr id="23556" name="Picture 4" descr="https://daravireak.files.wordpress.com/2011/03/khmer-alphabet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0"/>
            <a:ext cx="5715008" cy="6038850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3786182" y="5643578"/>
            <a:ext cx="5143536" cy="1000108"/>
          </a:xfrm>
          <a:prstGeom prst="roundRect">
            <a:avLst/>
          </a:prstGeom>
          <a:solidFill>
            <a:srgbClr val="92D050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Cambodian is the official language of Cambodia and is also called Khmer.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202</Words>
  <Application>Microsoft Office PowerPoint</Application>
  <PresentationFormat>عرض على الشاشة (3:4)‏</PresentationFormat>
  <Paragraphs>31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VIP</dc:creator>
  <cp:lastModifiedBy>VIP</cp:lastModifiedBy>
  <cp:revision>17</cp:revision>
  <dcterms:created xsi:type="dcterms:W3CDTF">2015-04-11T02:33:04Z</dcterms:created>
  <dcterms:modified xsi:type="dcterms:W3CDTF">2015-04-11T08:18:17Z</dcterms:modified>
</cp:coreProperties>
</file>